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Balsamiq Sans" panose="020B0604020202020204" charset="0"/>
      <p:regular r:id="rId18"/>
    </p:embeddedFont>
    <p:embeddedFont>
      <p:font typeface="Balsamiq Sans Bold" panose="020B0604020202020204" charset="0"/>
      <p:regular r:id="rId19"/>
    </p:embeddedFont>
    <p:embeddedFont>
      <p:font typeface="Bobby Jones Condensed Soft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6.svg"/><Relationship Id="rId3" Type="http://schemas.openxmlformats.org/officeDocument/2006/relationships/image" Target="../media/image6.png"/><Relationship Id="rId7" Type="http://schemas.openxmlformats.org/officeDocument/2006/relationships/image" Target="../media/image36.svg"/><Relationship Id="rId12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0.svg"/><Relationship Id="rId5" Type="http://schemas.openxmlformats.org/officeDocument/2006/relationships/image" Target="../media/image38.svg"/><Relationship Id="rId15" Type="http://schemas.openxmlformats.org/officeDocument/2006/relationships/image" Target="../media/image32.svg"/><Relationship Id="rId10" Type="http://schemas.openxmlformats.org/officeDocument/2006/relationships/image" Target="../media/image29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5.png"/><Relationship Id="rId7" Type="http://schemas.openxmlformats.org/officeDocument/2006/relationships/image" Target="../media/image52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32.svg"/><Relationship Id="rId5" Type="http://schemas.openxmlformats.org/officeDocument/2006/relationships/image" Target="../media/image57.svg"/><Relationship Id="rId10" Type="http://schemas.openxmlformats.org/officeDocument/2006/relationships/image" Target="../media/image31.png"/><Relationship Id="rId4" Type="http://schemas.openxmlformats.org/officeDocument/2006/relationships/image" Target="../media/image56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1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3.png"/><Relationship Id="rId7" Type="http://schemas.openxmlformats.org/officeDocument/2006/relationships/image" Target="../media/image12.png"/><Relationship Id="rId12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11" Type="http://schemas.openxmlformats.org/officeDocument/2006/relationships/image" Target="../media/image3.png"/><Relationship Id="rId5" Type="http://schemas.openxmlformats.org/officeDocument/2006/relationships/image" Target="../media/image64.png"/><Relationship Id="rId10" Type="http://schemas.openxmlformats.org/officeDocument/2006/relationships/image" Target="../media/image67.svg"/><Relationship Id="rId4" Type="http://schemas.openxmlformats.org/officeDocument/2006/relationships/image" Target="../media/image2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9.svg"/><Relationship Id="rId10" Type="http://schemas.openxmlformats.org/officeDocument/2006/relationships/image" Target="../media/image30.svg"/><Relationship Id="rId4" Type="http://schemas.openxmlformats.org/officeDocument/2006/relationships/image" Target="../media/image68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9.png"/><Relationship Id="rId3" Type="http://schemas.openxmlformats.org/officeDocument/2006/relationships/image" Target="../media/image70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5.png"/><Relationship Id="rId5" Type="http://schemas.openxmlformats.org/officeDocument/2006/relationships/image" Target="../media/image63.png"/><Relationship Id="rId10" Type="http://schemas.openxmlformats.org/officeDocument/2006/relationships/image" Target="../media/image73.svg"/><Relationship Id="rId4" Type="http://schemas.openxmlformats.org/officeDocument/2006/relationships/image" Target="../media/image71.svg"/><Relationship Id="rId9" Type="http://schemas.openxmlformats.org/officeDocument/2006/relationships/image" Target="../media/image72.png"/><Relationship Id="rId1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6.svg"/><Relationship Id="rId4" Type="http://schemas.openxmlformats.org/officeDocument/2006/relationships/image" Target="../media/image5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15.svg"/><Relationship Id="rId4" Type="http://schemas.openxmlformats.org/officeDocument/2006/relationships/image" Target="../media/image28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6.svg"/><Relationship Id="rId7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36.svg"/><Relationship Id="rId4" Type="http://schemas.openxmlformats.org/officeDocument/2006/relationships/image" Target="../media/image34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3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26.svg"/><Relationship Id="rId5" Type="http://schemas.openxmlformats.org/officeDocument/2006/relationships/image" Target="../media/image36.svg"/><Relationship Id="rId10" Type="http://schemas.openxmlformats.org/officeDocument/2006/relationships/image" Target="../media/image25.png"/><Relationship Id="rId4" Type="http://schemas.openxmlformats.org/officeDocument/2006/relationships/image" Target="../media/image35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0.svg"/><Relationship Id="rId7" Type="http://schemas.openxmlformats.org/officeDocument/2006/relationships/image" Target="../media/image3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44.svg"/><Relationship Id="rId5" Type="http://schemas.openxmlformats.org/officeDocument/2006/relationships/image" Target="../media/image26.svg"/><Relationship Id="rId10" Type="http://schemas.openxmlformats.org/officeDocument/2006/relationships/image" Target="../media/image43.png"/><Relationship Id="rId4" Type="http://schemas.openxmlformats.org/officeDocument/2006/relationships/image" Target="../media/image25.png"/><Relationship Id="rId9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0.sv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2782415" y="7042691"/>
            <a:ext cx="3246469" cy="791609"/>
          </a:xfrm>
          <a:custGeom>
            <a:avLst/>
            <a:gdLst/>
            <a:ahLst/>
            <a:cxnLst/>
            <a:rect l="l" t="t" r="r" b="b"/>
            <a:pathLst>
              <a:path w="3246469" h="791609">
                <a:moveTo>
                  <a:pt x="0" y="0"/>
                </a:moveTo>
                <a:lnTo>
                  <a:pt x="3246469" y="0"/>
                </a:lnTo>
                <a:lnTo>
                  <a:pt x="3246469" y="791608"/>
                </a:lnTo>
                <a:lnTo>
                  <a:pt x="0" y="791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6385" b="-1769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78246" y="454674"/>
            <a:ext cx="1501276" cy="1885434"/>
          </a:xfrm>
          <a:custGeom>
            <a:avLst/>
            <a:gdLst/>
            <a:ahLst/>
            <a:cxnLst/>
            <a:rect l="l" t="t" r="r" b="b"/>
            <a:pathLst>
              <a:path w="1501276" h="1885434">
                <a:moveTo>
                  <a:pt x="0" y="0"/>
                </a:moveTo>
                <a:lnTo>
                  <a:pt x="1501276" y="0"/>
                </a:lnTo>
                <a:lnTo>
                  <a:pt x="1501276" y="1885433"/>
                </a:lnTo>
                <a:lnTo>
                  <a:pt x="0" y="1885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 rot="9985">
            <a:off x="10267873" y="3481406"/>
            <a:ext cx="3797149" cy="888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5"/>
              </a:lnSpc>
            </a:pPr>
            <a:r>
              <a:rPr lang="en-US" sz="508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THE TEAM K</a:t>
            </a:r>
          </a:p>
        </p:txBody>
      </p:sp>
      <p:sp>
        <p:nvSpPr>
          <p:cNvPr id="6" name="Freeform 6"/>
          <p:cNvSpPr/>
          <p:nvPr/>
        </p:nvSpPr>
        <p:spPr>
          <a:xfrm>
            <a:off x="12031776" y="8186724"/>
            <a:ext cx="3997108" cy="791609"/>
          </a:xfrm>
          <a:custGeom>
            <a:avLst/>
            <a:gdLst/>
            <a:ahLst/>
            <a:cxnLst/>
            <a:rect l="l" t="t" r="r" b="b"/>
            <a:pathLst>
              <a:path w="3997108" h="791609">
                <a:moveTo>
                  <a:pt x="0" y="0"/>
                </a:moveTo>
                <a:lnTo>
                  <a:pt x="3997108" y="0"/>
                </a:lnTo>
                <a:lnTo>
                  <a:pt x="399710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9695" b="-6490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7134" y="9251400"/>
            <a:ext cx="3519078" cy="791609"/>
          </a:xfrm>
          <a:custGeom>
            <a:avLst/>
            <a:gdLst/>
            <a:ahLst/>
            <a:cxnLst/>
            <a:rect l="l" t="t" r="r" b="b"/>
            <a:pathLst>
              <a:path w="3519078" h="791609">
                <a:moveTo>
                  <a:pt x="0" y="0"/>
                </a:moveTo>
                <a:lnTo>
                  <a:pt x="3519078" y="0"/>
                </a:lnTo>
                <a:lnTo>
                  <a:pt x="351907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5142"/>
            </a:stretch>
          </a:blipFill>
        </p:spPr>
      </p:sp>
      <p:sp>
        <p:nvSpPr>
          <p:cNvPr id="8" name="Freeform 8"/>
          <p:cNvSpPr/>
          <p:nvPr/>
        </p:nvSpPr>
        <p:spPr>
          <a:xfrm rot="-765709">
            <a:off x="664873" y="7044868"/>
            <a:ext cx="1702282" cy="2440548"/>
          </a:xfrm>
          <a:custGeom>
            <a:avLst/>
            <a:gdLst/>
            <a:ahLst/>
            <a:cxnLst/>
            <a:rect l="l" t="t" r="r" b="b"/>
            <a:pathLst>
              <a:path w="1702282" h="2440548">
                <a:moveTo>
                  <a:pt x="0" y="0"/>
                </a:moveTo>
                <a:lnTo>
                  <a:pt x="1702282" y="0"/>
                </a:lnTo>
                <a:lnTo>
                  <a:pt x="1702282" y="2440548"/>
                </a:lnTo>
                <a:lnTo>
                  <a:pt x="0" y="24405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17134" y="4658878"/>
            <a:ext cx="3519078" cy="791609"/>
          </a:xfrm>
          <a:custGeom>
            <a:avLst/>
            <a:gdLst/>
            <a:ahLst/>
            <a:cxnLst/>
            <a:rect l="l" t="t" r="r" b="b"/>
            <a:pathLst>
              <a:path w="3519078" h="791609">
                <a:moveTo>
                  <a:pt x="0" y="0"/>
                </a:moveTo>
                <a:lnTo>
                  <a:pt x="3519078" y="0"/>
                </a:lnTo>
                <a:lnTo>
                  <a:pt x="3519078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3514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67418" y="5898657"/>
            <a:ext cx="3997108" cy="791609"/>
          </a:xfrm>
          <a:custGeom>
            <a:avLst/>
            <a:gdLst/>
            <a:ahLst/>
            <a:cxnLst/>
            <a:rect l="l" t="t" r="r" b="b"/>
            <a:pathLst>
              <a:path w="3997108" h="791609">
                <a:moveTo>
                  <a:pt x="0" y="0"/>
                </a:moveTo>
                <a:lnTo>
                  <a:pt x="3997109" y="0"/>
                </a:lnTo>
                <a:lnTo>
                  <a:pt x="3997109" y="791609"/>
                </a:lnTo>
                <a:lnTo>
                  <a:pt x="0" y="7916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9695" b="-64902"/>
            </a:stretch>
          </a:blipFill>
        </p:spPr>
      </p:sp>
      <p:sp>
        <p:nvSpPr>
          <p:cNvPr id="11" name="Freeform 11"/>
          <p:cNvSpPr/>
          <p:nvPr/>
        </p:nvSpPr>
        <p:spPr>
          <a:xfrm rot="96201">
            <a:off x="2044779" y="632942"/>
            <a:ext cx="12781360" cy="2778983"/>
          </a:xfrm>
          <a:custGeom>
            <a:avLst/>
            <a:gdLst/>
            <a:ahLst/>
            <a:cxnLst/>
            <a:rect l="l" t="t" r="r" b="b"/>
            <a:pathLst>
              <a:path w="12781360" h="2778983">
                <a:moveTo>
                  <a:pt x="0" y="0"/>
                </a:moveTo>
                <a:lnTo>
                  <a:pt x="12781361" y="0"/>
                </a:lnTo>
                <a:lnTo>
                  <a:pt x="12781361" y="2778983"/>
                </a:lnTo>
                <a:lnTo>
                  <a:pt x="0" y="27789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5587" b="-767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92958" y="962025"/>
            <a:ext cx="11967216" cy="2689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41"/>
              </a:lnSpc>
              <a:spcBef>
                <a:spcPct val="0"/>
              </a:spcBef>
            </a:pPr>
            <a:r>
              <a:rPr lang="en-US" sz="5409" b="1" spc="146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Expectation in Lotteries and Games</a:t>
            </a:r>
          </a:p>
          <a:p>
            <a:pPr algn="ctr">
              <a:lnSpc>
                <a:spcPts val="7141"/>
              </a:lnSpc>
              <a:spcBef>
                <a:spcPct val="0"/>
              </a:spcBef>
            </a:pPr>
            <a:endParaRPr lang="en-US" sz="5409" b="1" spc="146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183141" y="3362598"/>
            <a:ext cx="3966281" cy="1240364"/>
          </a:xfrm>
          <a:custGeom>
            <a:avLst/>
            <a:gdLst/>
            <a:ahLst/>
            <a:cxnLst/>
            <a:rect l="l" t="t" r="r" b="b"/>
            <a:pathLst>
              <a:path w="3966281" h="1240364">
                <a:moveTo>
                  <a:pt x="0" y="0"/>
                </a:moveTo>
                <a:lnTo>
                  <a:pt x="3966281" y="0"/>
                </a:lnTo>
                <a:lnTo>
                  <a:pt x="3966281" y="1240365"/>
                </a:lnTo>
                <a:lnTo>
                  <a:pt x="0" y="1240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2490082" flipH="1">
            <a:off x="10154334" y="3347658"/>
            <a:ext cx="1168680" cy="607714"/>
          </a:xfrm>
          <a:custGeom>
            <a:avLst/>
            <a:gdLst/>
            <a:ahLst/>
            <a:cxnLst/>
            <a:rect l="l" t="t" r="r" b="b"/>
            <a:pathLst>
              <a:path w="1168680" h="607714">
                <a:moveTo>
                  <a:pt x="1168680" y="0"/>
                </a:moveTo>
                <a:lnTo>
                  <a:pt x="0" y="0"/>
                </a:lnTo>
                <a:lnTo>
                  <a:pt x="0" y="607713"/>
                </a:lnTo>
                <a:lnTo>
                  <a:pt x="1168680" y="607713"/>
                </a:lnTo>
                <a:lnTo>
                  <a:pt x="116868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119370">
            <a:off x="1807715" y="-272539"/>
            <a:ext cx="1615942" cy="2978694"/>
          </a:xfrm>
          <a:custGeom>
            <a:avLst/>
            <a:gdLst/>
            <a:ahLst/>
            <a:cxnLst/>
            <a:rect l="l" t="t" r="r" b="b"/>
            <a:pathLst>
              <a:path w="1615942" h="2978694">
                <a:moveTo>
                  <a:pt x="0" y="0"/>
                </a:moveTo>
                <a:lnTo>
                  <a:pt x="1615942" y="0"/>
                </a:lnTo>
                <a:lnTo>
                  <a:pt x="1615942" y="2978695"/>
                </a:lnTo>
                <a:lnTo>
                  <a:pt x="0" y="297869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429332" y="7686303"/>
            <a:ext cx="2753809" cy="2157985"/>
          </a:xfrm>
          <a:custGeom>
            <a:avLst/>
            <a:gdLst/>
            <a:ahLst/>
            <a:cxnLst/>
            <a:rect l="l" t="t" r="r" b="b"/>
            <a:pathLst>
              <a:path w="2753809" h="2157985">
                <a:moveTo>
                  <a:pt x="0" y="0"/>
                </a:moveTo>
                <a:lnTo>
                  <a:pt x="2753809" y="0"/>
                </a:lnTo>
                <a:lnTo>
                  <a:pt x="2753809" y="2157985"/>
                </a:lnTo>
                <a:lnTo>
                  <a:pt x="0" y="215798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152353">
            <a:off x="5318037" y="7762767"/>
            <a:ext cx="2320236" cy="1446592"/>
          </a:xfrm>
          <a:custGeom>
            <a:avLst/>
            <a:gdLst/>
            <a:ahLst/>
            <a:cxnLst/>
            <a:rect l="l" t="t" r="r" b="b"/>
            <a:pathLst>
              <a:path w="2320236" h="1446592">
                <a:moveTo>
                  <a:pt x="0" y="0"/>
                </a:moveTo>
                <a:lnTo>
                  <a:pt x="2320236" y="0"/>
                </a:lnTo>
                <a:lnTo>
                  <a:pt x="2320236" y="1446592"/>
                </a:lnTo>
                <a:lnTo>
                  <a:pt x="0" y="144659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943454" y="3904363"/>
            <a:ext cx="4402427" cy="4282361"/>
          </a:xfrm>
          <a:custGeom>
            <a:avLst/>
            <a:gdLst/>
            <a:ahLst/>
            <a:cxnLst/>
            <a:rect l="l" t="t" r="r" b="b"/>
            <a:pathLst>
              <a:path w="4402427" h="4282361">
                <a:moveTo>
                  <a:pt x="0" y="0"/>
                </a:moveTo>
                <a:lnTo>
                  <a:pt x="4402428" y="0"/>
                </a:lnTo>
                <a:lnTo>
                  <a:pt x="4402428" y="4282361"/>
                </a:lnTo>
                <a:lnTo>
                  <a:pt x="0" y="428236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917134" y="7199394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Muhemmed Razi 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31776" y="8386249"/>
            <a:ext cx="3536081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Fiza Noor 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02977" y="9404186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Aman Jazim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17134" y="4839430"/>
            <a:ext cx="3147392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Vishal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7418" y="6059664"/>
            <a:ext cx="3536081" cy="44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643" b="1" spc="71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Yogeshwari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88031" y="473027"/>
            <a:ext cx="8790295" cy="2417131"/>
          </a:xfrm>
          <a:custGeom>
            <a:avLst/>
            <a:gdLst/>
            <a:ahLst/>
            <a:cxnLst/>
            <a:rect l="l" t="t" r="r" b="b"/>
            <a:pathLst>
              <a:path w="8790295" h="2417131">
                <a:moveTo>
                  <a:pt x="0" y="0"/>
                </a:moveTo>
                <a:lnTo>
                  <a:pt x="8790294" y="0"/>
                </a:lnTo>
                <a:lnTo>
                  <a:pt x="8790294" y="2417131"/>
                </a:lnTo>
                <a:lnTo>
                  <a:pt x="0" y="2417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554"/>
            </a:stretch>
          </a:blipFill>
        </p:spPr>
      </p:sp>
      <p:sp>
        <p:nvSpPr>
          <p:cNvPr id="4" name="Freeform 4"/>
          <p:cNvSpPr/>
          <p:nvPr/>
        </p:nvSpPr>
        <p:spPr>
          <a:xfrm rot="-6949868">
            <a:off x="4054754" y="309664"/>
            <a:ext cx="1371562" cy="1438073"/>
          </a:xfrm>
          <a:custGeom>
            <a:avLst/>
            <a:gdLst/>
            <a:ahLst/>
            <a:cxnLst/>
            <a:rect l="l" t="t" r="r" b="b"/>
            <a:pathLst>
              <a:path w="1371562" h="1438073">
                <a:moveTo>
                  <a:pt x="0" y="0"/>
                </a:moveTo>
                <a:lnTo>
                  <a:pt x="1371562" y="0"/>
                </a:lnTo>
                <a:lnTo>
                  <a:pt x="1371562" y="1438072"/>
                </a:lnTo>
                <a:lnTo>
                  <a:pt x="0" y="1438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740535" y="903718"/>
            <a:ext cx="8085287" cy="1727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74"/>
              </a:lnSpc>
              <a:spcBef>
                <a:spcPct val="0"/>
              </a:spcBef>
            </a:pPr>
            <a:r>
              <a:rPr lang="en-US" sz="12499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Visualizations</a:t>
            </a:r>
          </a:p>
        </p:txBody>
      </p:sp>
      <p:sp>
        <p:nvSpPr>
          <p:cNvPr id="6" name="Freeform 6"/>
          <p:cNvSpPr/>
          <p:nvPr/>
        </p:nvSpPr>
        <p:spPr>
          <a:xfrm rot="-1554248">
            <a:off x="2069269" y="677444"/>
            <a:ext cx="1518621" cy="1907217"/>
          </a:xfrm>
          <a:custGeom>
            <a:avLst/>
            <a:gdLst/>
            <a:ahLst/>
            <a:cxnLst/>
            <a:rect l="l" t="t" r="r" b="b"/>
            <a:pathLst>
              <a:path w="1518621" h="1907217">
                <a:moveTo>
                  <a:pt x="0" y="0"/>
                </a:moveTo>
                <a:lnTo>
                  <a:pt x="1518622" y="0"/>
                </a:lnTo>
                <a:lnTo>
                  <a:pt x="1518622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144324" y="4496597"/>
            <a:ext cx="10599328" cy="47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Five bar graphs plotted:</a:t>
            </a:r>
          </a:p>
          <a:p>
            <a:pPr marL="832606" lvl="1" indent="-416303" algn="ctr">
              <a:lnSpc>
                <a:spcPts val="5399"/>
              </a:lnSpc>
              <a:buAutoNum type="arabicPeriod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Overall average across all distributions</a:t>
            </a:r>
          </a:p>
          <a:p>
            <a:pPr marL="832606" lvl="1" indent="-416303" algn="ctr">
              <a:lnSpc>
                <a:spcPts val="5399"/>
              </a:lnSpc>
              <a:buAutoNum type="arabicPeriod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Bernoulli mean</a:t>
            </a:r>
          </a:p>
          <a:p>
            <a:pPr marL="832606" lvl="1" indent="-416303" algn="ctr">
              <a:lnSpc>
                <a:spcPts val="5399"/>
              </a:lnSpc>
              <a:buAutoNum type="arabicPeriod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Binomial mean</a:t>
            </a:r>
          </a:p>
          <a:p>
            <a:pPr marL="832606" lvl="1" indent="-416303" algn="ctr">
              <a:lnSpc>
                <a:spcPts val="5399"/>
              </a:lnSpc>
              <a:buAutoNum type="arabicPeriod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Uniform mean</a:t>
            </a:r>
          </a:p>
          <a:p>
            <a:pPr marL="832606" lvl="1" indent="-416303" algn="ctr">
              <a:lnSpc>
                <a:spcPts val="5399"/>
              </a:lnSpc>
              <a:buAutoNum type="arabicPeriod"/>
            </a:pPr>
            <a:r>
              <a:rPr lang="en-US" sz="385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Avg Normal mean</a:t>
            </a:r>
          </a:p>
          <a:p>
            <a:pPr algn="ctr">
              <a:lnSpc>
                <a:spcPts val="5399"/>
              </a:lnSpc>
            </a:pPr>
            <a:endParaRPr lang="en-US" sz="3856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8" name="Freeform 8"/>
          <p:cNvSpPr/>
          <p:nvPr/>
        </p:nvSpPr>
        <p:spPr>
          <a:xfrm rot="369873">
            <a:off x="5376275" y="2947715"/>
            <a:ext cx="6813805" cy="966321"/>
          </a:xfrm>
          <a:custGeom>
            <a:avLst/>
            <a:gdLst/>
            <a:ahLst/>
            <a:cxnLst/>
            <a:rect l="l" t="t" r="r" b="b"/>
            <a:pathLst>
              <a:path w="6813805" h="966321">
                <a:moveTo>
                  <a:pt x="0" y="0"/>
                </a:moveTo>
                <a:lnTo>
                  <a:pt x="6813806" y="0"/>
                </a:lnTo>
                <a:lnTo>
                  <a:pt x="6813806" y="966322"/>
                </a:lnTo>
                <a:lnTo>
                  <a:pt x="0" y="966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63236">
            <a:off x="12246926" y="-244831"/>
            <a:ext cx="1157792" cy="1284651"/>
          </a:xfrm>
          <a:custGeom>
            <a:avLst/>
            <a:gdLst/>
            <a:ahLst/>
            <a:cxnLst/>
            <a:rect l="l" t="t" r="r" b="b"/>
            <a:pathLst>
              <a:path w="1157792" h="1284651">
                <a:moveTo>
                  <a:pt x="0" y="0"/>
                </a:moveTo>
                <a:lnTo>
                  <a:pt x="1157792" y="0"/>
                </a:lnTo>
                <a:lnTo>
                  <a:pt x="1157792" y="1284652"/>
                </a:lnTo>
                <a:lnTo>
                  <a:pt x="0" y="1284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85834" flipH="1">
            <a:off x="14571246" y="-85203"/>
            <a:ext cx="4114866" cy="3703966"/>
          </a:xfrm>
          <a:custGeom>
            <a:avLst/>
            <a:gdLst/>
            <a:ahLst/>
            <a:cxnLst/>
            <a:rect l="l" t="t" r="r" b="b"/>
            <a:pathLst>
              <a:path w="4114866" h="37039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/>
            </a:stretch>
          </a:blipFill>
        </p:spPr>
      </p:sp>
      <p:sp>
        <p:nvSpPr>
          <p:cNvPr id="11" name="Freeform 11"/>
          <p:cNvSpPr/>
          <p:nvPr/>
        </p:nvSpPr>
        <p:spPr>
          <a:xfrm rot="8714226" flipH="1">
            <a:off x="-478967" y="6869776"/>
            <a:ext cx="4169157" cy="3752836"/>
          </a:xfrm>
          <a:custGeom>
            <a:avLst/>
            <a:gdLst/>
            <a:ahLst/>
            <a:cxnLst/>
            <a:rect l="l" t="t" r="r" b="b"/>
            <a:pathLst>
              <a:path w="4169157" h="3752836">
                <a:moveTo>
                  <a:pt x="4169157" y="0"/>
                </a:moveTo>
                <a:lnTo>
                  <a:pt x="0" y="0"/>
                </a:lnTo>
                <a:lnTo>
                  <a:pt x="0" y="3752836"/>
                </a:lnTo>
                <a:lnTo>
                  <a:pt x="4169157" y="3752836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43918"/>
            </a:stretch>
          </a:blipFill>
        </p:spPr>
      </p:sp>
      <p:sp>
        <p:nvSpPr>
          <p:cNvPr id="12" name="Freeform 12"/>
          <p:cNvSpPr/>
          <p:nvPr/>
        </p:nvSpPr>
        <p:spPr>
          <a:xfrm rot="-765709">
            <a:off x="15802685" y="7060166"/>
            <a:ext cx="1651989" cy="2368442"/>
          </a:xfrm>
          <a:custGeom>
            <a:avLst/>
            <a:gdLst/>
            <a:ahLst/>
            <a:cxnLst/>
            <a:rect l="l" t="t" r="r" b="b"/>
            <a:pathLst>
              <a:path w="1651989" h="2368442">
                <a:moveTo>
                  <a:pt x="0" y="0"/>
                </a:moveTo>
                <a:lnTo>
                  <a:pt x="1651988" y="0"/>
                </a:lnTo>
                <a:lnTo>
                  <a:pt x="1651988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354" y="4428645"/>
            <a:ext cx="9101107" cy="5697150"/>
          </a:xfrm>
          <a:custGeom>
            <a:avLst/>
            <a:gdLst/>
            <a:ahLst/>
            <a:cxnLst/>
            <a:rect l="l" t="t" r="r" b="b"/>
            <a:pathLst>
              <a:path w="9101107" h="5697150">
                <a:moveTo>
                  <a:pt x="0" y="0"/>
                </a:moveTo>
                <a:lnTo>
                  <a:pt x="9101107" y="0"/>
                </a:lnTo>
                <a:lnTo>
                  <a:pt x="9101107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60461" y="153595"/>
            <a:ext cx="9027539" cy="5715870"/>
          </a:xfrm>
          <a:custGeom>
            <a:avLst/>
            <a:gdLst/>
            <a:ahLst/>
            <a:cxnLst/>
            <a:rect l="l" t="t" r="r" b="b"/>
            <a:pathLst>
              <a:path w="9027539" h="5715870">
                <a:moveTo>
                  <a:pt x="0" y="0"/>
                </a:moveTo>
                <a:lnTo>
                  <a:pt x="9027539" y="0"/>
                </a:lnTo>
                <a:lnTo>
                  <a:pt x="9027539" y="5715869"/>
                </a:lnTo>
                <a:lnTo>
                  <a:pt x="0" y="571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03994" y="6227492"/>
            <a:ext cx="3384006" cy="4059508"/>
          </a:xfrm>
          <a:custGeom>
            <a:avLst/>
            <a:gdLst/>
            <a:ahLst/>
            <a:cxnLst/>
            <a:rect l="l" t="t" r="r" b="b"/>
            <a:pathLst>
              <a:path w="3384006" h="4059508">
                <a:moveTo>
                  <a:pt x="0" y="0"/>
                </a:moveTo>
                <a:lnTo>
                  <a:pt x="3384006" y="0"/>
                </a:lnTo>
                <a:lnTo>
                  <a:pt x="3384006" y="4059508"/>
                </a:lnTo>
                <a:lnTo>
                  <a:pt x="0" y="405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81454" y="0"/>
            <a:ext cx="5339374" cy="4114800"/>
          </a:xfrm>
          <a:custGeom>
            <a:avLst/>
            <a:gdLst/>
            <a:ahLst/>
            <a:cxnLst/>
            <a:rect l="l" t="t" r="r" b="b"/>
            <a:pathLst>
              <a:path w="5339374" h="4114800">
                <a:moveTo>
                  <a:pt x="0" y="0"/>
                </a:moveTo>
                <a:lnTo>
                  <a:pt x="5339374" y="0"/>
                </a:lnTo>
                <a:lnTo>
                  <a:pt x="533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9389" y="0"/>
            <a:ext cx="1518621" cy="1907217"/>
          </a:xfrm>
          <a:custGeom>
            <a:avLst/>
            <a:gdLst/>
            <a:ahLst/>
            <a:cxnLst/>
            <a:rect l="l" t="t" r="r" b="b"/>
            <a:pathLst>
              <a:path w="1518621" h="1907217">
                <a:moveTo>
                  <a:pt x="0" y="0"/>
                </a:moveTo>
                <a:lnTo>
                  <a:pt x="1518622" y="0"/>
                </a:lnTo>
                <a:lnTo>
                  <a:pt x="1518622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65709">
            <a:off x="10508808" y="5972171"/>
            <a:ext cx="2046034" cy="2933382"/>
          </a:xfrm>
          <a:custGeom>
            <a:avLst/>
            <a:gdLst/>
            <a:ahLst/>
            <a:cxnLst/>
            <a:rect l="l" t="t" r="r" b="b"/>
            <a:pathLst>
              <a:path w="2046034" h="2933382">
                <a:moveTo>
                  <a:pt x="0" y="0"/>
                </a:moveTo>
                <a:lnTo>
                  <a:pt x="2046034" y="0"/>
                </a:lnTo>
                <a:lnTo>
                  <a:pt x="2046034" y="2933383"/>
                </a:lnTo>
                <a:lnTo>
                  <a:pt x="0" y="293338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455" y="240265"/>
            <a:ext cx="8761413" cy="5752907"/>
          </a:xfrm>
          <a:custGeom>
            <a:avLst/>
            <a:gdLst/>
            <a:ahLst/>
            <a:cxnLst/>
            <a:rect l="l" t="t" r="r" b="b"/>
            <a:pathLst>
              <a:path w="8761413" h="5752907">
                <a:moveTo>
                  <a:pt x="0" y="0"/>
                </a:moveTo>
                <a:lnTo>
                  <a:pt x="8761413" y="0"/>
                </a:lnTo>
                <a:lnTo>
                  <a:pt x="8761413" y="5752907"/>
                </a:lnTo>
                <a:lnTo>
                  <a:pt x="0" y="575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4391772"/>
            <a:ext cx="8900916" cy="5722855"/>
          </a:xfrm>
          <a:custGeom>
            <a:avLst/>
            <a:gdLst/>
            <a:ahLst/>
            <a:cxnLst/>
            <a:rect l="l" t="t" r="r" b="b"/>
            <a:pathLst>
              <a:path w="8900916" h="5722855">
                <a:moveTo>
                  <a:pt x="0" y="0"/>
                </a:moveTo>
                <a:lnTo>
                  <a:pt x="8900916" y="0"/>
                </a:lnTo>
                <a:lnTo>
                  <a:pt x="8900916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85834" flipH="1">
            <a:off x="14416457" y="-137595"/>
            <a:ext cx="4114866" cy="3703966"/>
          </a:xfrm>
          <a:custGeom>
            <a:avLst/>
            <a:gdLst/>
            <a:ahLst/>
            <a:cxnLst/>
            <a:rect l="l" t="t" r="r" b="b"/>
            <a:pathLst>
              <a:path w="4114866" h="3703966">
                <a:moveTo>
                  <a:pt x="4114866" y="0"/>
                </a:moveTo>
                <a:lnTo>
                  <a:pt x="0" y="0"/>
                </a:lnTo>
                <a:lnTo>
                  <a:pt x="0" y="3703966"/>
                </a:lnTo>
                <a:lnTo>
                  <a:pt x="4114866" y="3703966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/>
            </a:stretch>
          </a:blipFill>
        </p:spPr>
      </p:sp>
      <p:sp>
        <p:nvSpPr>
          <p:cNvPr id="5" name="Freeform 5"/>
          <p:cNvSpPr/>
          <p:nvPr/>
        </p:nvSpPr>
        <p:spPr>
          <a:xfrm rot="9004555" flipH="1">
            <a:off x="-582558" y="7201369"/>
            <a:ext cx="4169157" cy="3752836"/>
          </a:xfrm>
          <a:custGeom>
            <a:avLst/>
            <a:gdLst/>
            <a:ahLst/>
            <a:cxnLst/>
            <a:rect l="l" t="t" r="r" b="b"/>
            <a:pathLst>
              <a:path w="4169157" h="3752836">
                <a:moveTo>
                  <a:pt x="4169157" y="0"/>
                </a:moveTo>
                <a:lnTo>
                  <a:pt x="0" y="0"/>
                </a:lnTo>
                <a:lnTo>
                  <a:pt x="0" y="3752837"/>
                </a:lnTo>
                <a:lnTo>
                  <a:pt x="4169157" y="3752837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/>
            </a:stretch>
          </a:blipFill>
        </p:spPr>
      </p:sp>
      <p:sp>
        <p:nvSpPr>
          <p:cNvPr id="6" name="Freeform 6"/>
          <p:cNvSpPr/>
          <p:nvPr/>
        </p:nvSpPr>
        <p:spPr>
          <a:xfrm rot="2119370">
            <a:off x="8047634" y="-279062"/>
            <a:ext cx="1087474" cy="2004560"/>
          </a:xfrm>
          <a:custGeom>
            <a:avLst/>
            <a:gdLst/>
            <a:ahLst/>
            <a:cxnLst/>
            <a:rect l="l" t="t" r="r" b="b"/>
            <a:pathLst>
              <a:path w="1087474" h="2004560">
                <a:moveTo>
                  <a:pt x="0" y="0"/>
                </a:moveTo>
                <a:lnTo>
                  <a:pt x="1087474" y="0"/>
                </a:lnTo>
                <a:lnTo>
                  <a:pt x="1087474" y="2004560"/>
                </a:lnTo>
                <a:lnTo>
                  <a:pt x="0" y="20045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526479">
            <a:off x="8814413" y="3722280"/>
            <a:ext cx="1087474" cy="2004560"/>
          </a:xfrm>
          <a:custGeom>
            <a:avLst/>
            <a:gdLst/>
            <a:ahLst/>
            <a:cxnLst/>
            <a:rect l="l" t="t" r="r" b="b"/>
            <a:pathLst>
              <a:path w="1087474" h="2004560">
                <a:moveTo>
                  <a:pt x="0" y="0"/>
                </a:moveTo>
                <a:lnTo>
                  <a:pt x="1087474" y="0"/>
                </a:lnTo>
                <a:lnTo>
                  <a:pt x="1087474" y="2004561"/>
                </a:lnTo>
                <a:lnTo>
                  <a:pt x="0" y="2004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2469133">
            <a:off x="4846239" y="8131399"/>
            <a:ext cx="2020492" cy="1700887"/>
          </a:xfrm>
          <a:custGeom>
            <a:avLst/>
            <a:gdLst/>
            <a:ahLst/>
            <a:cxnLst/>
            <a:rect l="l" t="t" r="r" b="b"/>
            <a:pathLst>
              <a:path w="2020492" h="1700887">
                <a:moveTo>
                  <a:pt x="0" y="0"/>
                </a:moveTo>
                <a:lnTo>
                  <a:pt x="2020492" y="0"/>
                </a:lnTo>
                <a:lnTo>
                  <a:pt x="2020492" y="1700887"/>
                </a:lnTo>
                <a:lnTo>
                  <a:pt x="0" y="1700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04476" y="0"/>
            <a:ext cx="13783524" cy="10287000"/>
          </a:xfrm>
          <a:custGeom>
            <a:avLst/>
            <a:gdLst/>
            <a:ahLst/>
            <a:cxnLst/>
            <a:rect l="l" t="t" r="r" b="b"/>
            <a:pathLst>
              <a:path w="13783524" h="10287000">
                <a:moveTo>
                  <a:pt x="0" y="0"/>
                </a:moveTo>
                <a:lnTo>
                  <a:pt x="13783524" y="0"/>
                </a:lnTo>
                <a:lnTo>
                  <a:pt x="137835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6" b="-296"/>
            </a:stretch>
          </a:blipFill>
        </p:spPr>
      </p:sp>
      <p:sp>
        <p:nvSpPr>
          <p:cNvPr id="3" name="Freeform 3"/>
          <p:cNvSpPr/>
          <p:nvPr/>
        </p:nvSpPr>
        <p:spPr>
          <a:xfrm rot="8714226" flipH="1">
            <a:off x="-614830" y="7201369"/>
            <a:ext cx="4169157" cy="3752836"/>
          </a:xfrm>
          <a:custGeom>
            <a:avLst/>
            <a:gdLst/>
            <a:ahLst/>
            <a:cxnLst/>
            <a:rect l="l" t="t" r="r" b="b"/>
            <a:pathLst>
              <a:path w="4169157" h="3752836">
                <a:moveTo>
                  <a:pt x="4169157" y="0"/>
                </a:moveTo>
                <a:lnTo>
                  <a:pt x="0" y="0"/>
                </a:lnTo>
                <a:lnTo>
                  <a:pt x="0" y="3752837"/>
                </a:lnTo>
                <a:lnTo>
                  <a:pt x="4169157" y="3752837"/>
                </a:lnTo>
                <a:lnTo>
                  <a:pt x="416915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3918"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-2202922" y="4606120"/>
            <a:ext cx="8427079" cy="1272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56"/>
              </a:lnSpc>
              <a:spcBef>
                <a:spcPct val="0"/>
              </a:spcBef>
            </a:pPr>
            <a:r>
              <a:rPr lang="en-US" sz="7769" b="1" spc="209">
                <a:solidFill>
                  <a:srgbClr val="000000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OVERALL GRAPH</a:t>
            </a:r>
          </a:p>
        </p:txBody>
      </p:sp>
      <p:sp>
        <p:nvSpPr>
          <p:cNvPr id="5" name="Freeform 5"/>
          <p:cNvSpPr/>
          <p:nvPr/>
        </p:nvSpPr>
        <p:spPr>
          <a:xfrm rot="-6013406">
            <a:off x="449804" y="41384"/>
            <a:ext cx="1157792" cy="1284651"/>
          </a:xfrm>
          <a:custGeom>
            <a:avLst/>
            <a:gdLst/>
            <a:ahLst/>
            <a:cxnLst/>
            <a:rect l="l" t="t" r="r" b="b"/>
            <a:pathLst>
              <a:path w="1157792" h="1284651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64763">
            <a:off x="5601293" y="1142231"/>
            <a:ext cx="6889111" cy="2117922"/>
            <a:chOff x="0" y="0"/>
            <a:chExt cx="9185482" cy="2823896"/>
          </a:xfrm>
        </p:grpSpPr>
        <p:sp>
          <p:nvSpPr>
            <p:cNvPr id="4" name="Freeform 4"/>
            <p:cNvSpPr/>
            <p:nvPr/>
          </p:nvSpPr>
          <p:spPr>
            <a:xfrm rot="10707040">
              <a:off x="157231" y="246850"/>
              <a:ext cx="8996694" cy="2455871"/>
            </a:xfrm>
            <a:custGeom>
              <a:avLst/>
              <a:gdLst/>
              <a:ahLst/>
              <a:cxnLst/>
              <a:rect l="l" t="t" r="r" b="b"/>
              <a:pathLst>
                <a:path w="8996694" h="2455871">
                  <a:moveTo>
                    <a:pt x="0" y="0"/>
                  </a:moveTo>
                  <a:lnTo>
                    <a:pt x="8996695" y="0"/>
                  </a:lnTo>
                  <a:lnTo>
                    <a:pt x="8996695" y="2455872"/>
                  </a:lnTo>
                  <a:lnTo>
                    <a:pt x="0" y="245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46000"/>
              </a:blip>
              <a:stretch>
                <a:fillRect b="-28705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10707040">
              <a:off x="31556" y="121175"/>
              <a:ext cx="8996694" cy="2455871"/>
            </a:xfrm>
            <a:custGeom>
              <a:avLst/>
              <a:gdLst/>
              <a:ahLst/>
              <a:cxnLst/>
              <a:rect l="l" t="t" r="r" b="b"/>
              <a:pathLst>
                <a:path w="8996694" h="2455871">
                  <a:moveTo>
                    <a:pt x="0" y="0"/>
                  </a:moveTo>
                  <a:lnTo>
                    <a:pt x="8996694" y="0"/>
                  </a:lnTo>
                  <a:lnTo>
                    <a:pt x="8996694" y="2455871"/>
                  </a:lnTo>
                  <a:lnTo>
                    <a:pt x="0" y="2455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2870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5229694" y="1077530"/>
            <a:ext cx="7511068" cy="2348916"/>
          </a:xfrm>
          <a:custGeom>
            <a:avLst/>
            <a:gdLst/>
            <a:ahLst/>
            <a:cxnLst/>
            <a:rect l="l" t="t" r="r" b="b"/>
            <a:pathLst>
              <a:path w="7511068" h="2348916">
                <a:moveTo>
                  <a:pt x="0" y="0"/>
                </a:moveTo>
                <a:lnTo>
                  <a:pt x="7511068" y="0"/>
                </a:lnTo>
                <a:lnTo>
                  <a:pt x="7511068" y="2348916"/>
                </a:lnTo>
                <a:lnTo>
                  <a:pt x="0" y="2348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469203">
            <a:off x="14866205" y="2832499"/>
            <a:ext cx="2284413" cy="1187895"/>
          </a:xfrm>
          <a:custGeom>
            <a:avLst/>
            <a:gdLst/>
            <a:ahLst/>
            <a:cxnLst/>
            <a:rect l="l" t="t" r="r" b="b"/>
            <a:pathLst>
              <a:path w="2284413" h="1187895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50441" y="4237348"/>
            <a:ext cx="12390815" cy="3939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6652" lvl="1" indent="-423326" algn="ctr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Add more distributions: Poisson, Geometric</a:t>
            </a:r>
          </a:p>
          <a:p>
            <a:pPr marL="846652" lvl="1" indent="-423326" algn="ctr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Expand to game theory &amp; strategic decision-making</a:t>
            </a:r>
          </a:p>
          <a:p>
            <a:pPr marL="846652" lvl="1" indent="-423326" algn="ctr">
              <a:lnSpc>
                <a:spcPts val="5176"/>
              </a:lnSpc>
              <a:buFont typeface="Arial"/>
              <a:buChar char="•"/>
            </a:pPr>
            <a:r>
              <a:rPr lang="en-US" sz="3921">
                <a:solidFill>
                  <a:srgbClr val="FFFFF4"/>
                </a:solidFill>
                <a:latin typeface="Balsamiq Sans"/>
                <a:ea typeface="Balsamiq Sans"/>
                <a:cs typeface="Balsamiq Sans"/>
                <a:sym typeface="Balsamiq Sans"/>
              </a:rPr>
              <a:t>Apply to real-world data like fantasy leagues, online games</a:t>
            </a:r>
          </a:p>
          <a:p>
            <a:pPr algn="ctr">
              <a:lnSpc>
                <a:spcPts val="5308"/>
              </a:lnSpc>
            </a:pPr>
            <a:endParaRPr lang="en-US" sz="3921">
              <a:solidFill>
                <a:srgbClr val="FFFFF4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9" name="Freeform 9"/>
          <p:cNvSpPr/>
          <p:nvPr/>
        </p:nvSpPr>
        <p:spPr>
          <a:xfrm rot="-8300536">
            <a:off x="1623212" y="7022008"/>
            <a:ext cx="2284413" cy="1187895"/>
          </a:xfrm>
          <a:custGeom>
            <a:avLst/>
            <a:gdLst/>
            <a:ahLst/>
            <a:cxnLst/>
            <a:rect l="l" t="t" r="r" b="b"/>
            <a:pathLst>
              <a:path w="2284413" h="1187895">
                <a:moveTo>
                  <a:pt x="0" y="0"/>
                </a:moveTo>
                <a:lnTo>
                  <a:pt x="2284413" y="0"/>
                </a:lnTo>
                <a:lnTo>
                  <a:pt x="2284413" y="1187895"/>
                </a:lnTo>
                <a:lnTo>
                  <a:pt x="0" y="1187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17259" y="1530597"/>
            <a:ext cx="1494249" cy="2754377"/>
          </a:xfrm>
          <a:custGeom>
            <a:avLst/>
            <a:gdLst/>
            <a:ahLst/>
            <a:cxnLst/>
            <a:rect l="l" t="t" r="r" b="b"/>
            <a:pathLst>
              <a:path w="1494249" h="2754377">
                <a:moveTo>
                  <a:pt x="0" y="0"/>
                </a:moveTo>
                <a:lnTo>
                  <a:pt x="1494249" y="0"/>
                </a:lnTo>
                <a:lnTo>
                  <a:pt x="1494249" y="2754376"/>
                </a:lnTo>
                <a:lnTo>
                  <a:pt x="0" y="27543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54944" y="6960656"/>
            <a:ext cx="1704356" cy="2140478"/>
          </a:xfrm>
          <a:custGeom>
            <a:avLst/>
            <a:gdLst/>
            <a:ahLst/>
            <a:cxnLst/>
            <a:rect l="l" t="t" r="r" b="b"/>
            <a:pathLst>
              <a:path w="1704356" h="2140478">
                <a:moveTo>
                  <a:pt x="0" y="0"/>
                </a:moveTo>
                <a:lnTo>
                  <a:pt x="1704356" y="0"/>
                </a:lnTo>
                <a:lnTo>
                  <a:pt x="1704356" y="2140478"/>
                </a:lnTo>
                <a:lnTo>
                  <a:pt x="0" y="2140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 rot="9985">
            <a:off x="5463602" y="1104800"/>
            <a:ext cx="7043972" cy="1997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26"/>
              </a:lnSpc>
            </a:pPr>
            <a:r>
              <a:rPr lang="en-US" sz="1166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FUTURE SCOPE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96201">
            <a:off x="4533100" y="1705999"/>
            <a:ext cx="9221800" cy="2270868"/>
          </a:xfrm>
          <a:custGeom>
            <a:avLst/>
            <a:gdLst/>
            <a:ahLst/>
            <a:cxnLst/>
            <a:rect l="l" t="t" r="r" b="b"/>
            <a:pathLst>
              <a:path w="9221800" h="2270868">
                <a:moveTo>
                  <a:pt x="0" y="0"/>
                </a:moveTo>
                <a:lnTo>
                  <a:pt x="9221800" y="0"/>
                </a:lnTo>
                <a:lnTo>
                  <a:pt x="9221800" y="2270868"/>
                </a:lnTo>
                <a:lnTo>
                  <a:pt x="0" y="22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14103">
            <a:off x="-1214015" y="1508772"/>
            <a:ext cx="4976879" cy="1058718"/>
          </a:xfrm>
          <a:custGeom>
            <a:avLst/>
            <a:gdLst/>
            <a:ahLst/>
            <a:cxnLst/>
            <a:rect l="l" t="t" r="r" b="b"/>
            <a:pathLst>
              <a:path w="4976879" h="1058718">
                <a:moveTo>
                  <a:pt x="0" y="0"/>
                </a:moveTo>
                <a:lnTo>
                  <a:pt x="4976878" y="0"/>
                </a:lnTo>
                <a:lnTo>
                  <a:pt x="4976878" y="1058718"/>
                </a:lnTo>
                <a:lnTo>
                  <a:pt x="0" y="10587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1704" y="4168626"/>
            <a:ext cx="15299347" cy="5698369"/>
          </a:xfrm>
          <a:custGeom>
            <a:avLst/>
            <a:gdLst/>
            <a:ahLst/>
            <a:cxnLst/>
            <a:rect l="l" t="t" r="r" b="b"/>
            <a:pathLst>
              <a:path w="15299347" h="5698369">
                <a:moveTo>
                  <a:pt x="0" y="0"/>
                </a:moveTo>
                <a:lnTo>
                  <a:pt x="15299347" y="0"/>
                </a:lnTo>
                <a:lnTo>
                  <a:pt x="15299347" y="5698370"/>
                </a:lnTo>
                <a:lnTo>
                  <a:pt x="0" y="5698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961" r="-28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07444" y="4395773"/>
            <a:ext cx="14710438" cy="562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66538" lvl="1" indent="-583269" algn="l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Most people have negative expected returns → lotteries = profit for organizers!</a:t>
            </a:r>
          </a:p>
          <a:p>
            <a:pPr marL="1166538" lvl="1" indent="-583269" algn="l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Binomial fits best for real-life ticket buying.</a:t>
            </a:r>
          </a:p>
          <a:p>
            <a:pPr marL="1166538" lvl="1" indent="-583269" algn="l">
              <a:lnSpc>
                <a:spcPts val="7564"/>
              </a:lnSpc>
              <a:buFont typeface="Arial"/>
              <a:buChar char="•"/>
            </a:pPr>
            <a:r>
              <a:rPr lang="en-US" sz="5403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Variance helps identify unpredictability in winnings.</a:t>
            </a:r>
          </a:p>
          <a:p>
            <a:pPr algn="l">
              <a:lnSpc>
                <a:spcPts val="7564"/>
              </a:lnSpc>
            </a:pPr>
            <a:endParaRPr lang="en-US" sz="5403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7" name="TextBox 7"/>
          <p:cNvSpPr txBox="1"/>
          <p:nvPr/>
        </p:nvSpPr>
        <p:spPr>
          <a:xfrm rot="-43923">
            <a:off x="4894013" y="1607407"/>
            <a:ext cx="8229252" cy="193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33"/>
              </a:lnSpc>
            </a:pPr>
            <a:r>
              <a:rPr lang="en-US" sz="11095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CONCLUSIONS</a:t>
            </a:r>
          </a:p>
        </p:txBody>
      </p:sp>
      <p:sp>
        <p:nvSpPr>
          <p:cNvPr id="8" name="Freeform 8"/>
          <p:cNvSpPr/>
          <p:nvPr/>
        </p:nvSpPr>
        <p:spPr>
          <a:xfrm rot="-765709">
            <a:off x="15480011" y="853910"/>
            <a:ext cx="1651989" cy="2368442"/>
          </a:xfrm>
          <a:custGeom>
            <a:avLst/>
            <a:gdLst/>
            <a:ahLst/>
            <a:cxnLst/>
            <a:rect l="l" t="t" r="r" b="b"/>
            <a:pathLst>
              <a:path w="1651989" h="2368442">
                <a:moveTo>
                  <a:pt x="0" y="0"/>
                </a:moveTo>
                <a:lnTo>
                  <a:pt x="1651989" y="0"/>
                </a:lnTo>
                <a:lnTo>
                  <a:pt x="1651989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478680">
            <a:off x="8435816" y="603241"/>
            <a:ext cx="1127279" cy="1250795"/>
          </a:xfrm>
          <a:custGeom>
            <a:avLst/>
            <a:gdLst/>
            <a:ahLst/>
            <a:cxnLst/>
            <a:rect l="l" t="t" r="r" b="b"/>
            <a:pathLst>
              <a:path w="1127279" h="1250795">
                <a:moveTo>
                  <a:pt x="0" y="0"/>
                </a:moveTo>
                <a:lnTo>
                  <a:pt x="1127278" y="0"/>
                </a:lnTo>
                <a:lnTo>
                  <a:pt x="1127278" y="1250795"/>
                </a:lnTo>
                <a:lnTo>
                  <a:pt x="0" y="12507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601111" flipH="1">
            <a:off x="15067360" y="1124593"/>
            <a:ext cx="1462193" cy="4104401"/>
          </a:xfrm>
          <a:custGeom>
            <a:avLst/>
            <a:gdLst/>
            <a:ahLst/>
            <a:cxnLst/>
            <a:rect l="l" t="t" r="r" b="b"/>
            <a:pathLst>
              <a:path w="1462193" h="4104401">
                <a:moveTo>
                  <a:pt x="1462193" y="0"/>
                </a:moveTo>
                <a:lnTo>
                  <a:pt x="0" y="0"/>
                </a:lnTo>
                <a:lnTo>
                  <a:pt x="0" y="4104402"/>
                </a:lnTo>
                <a:lnTo>
                  <a:pt x="1462193" y="4104402"/>
                </a:lnTo>
                <a:lnTo>
                  <a:pt x="146219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353936" y="3495393"/>
            <a:ext cx="11138724" cy="3424383"/>
            <a:chOff x="0" y="0"/>
            <a:chExt cx="14851632" cy="4565844"/>
          </a:xfrm>
        </p:grpSpPr>
        <p:sp>
          <p:nvSpPr>
            <p:cNvPr id="5" name="Freeform 5"/>
            <p:cNvSpPr/>
            <p:nvPr/>
          </p:nvSpPr>
          <p:spPr>
            <a:xfrm rot="10707040">
              <a:off x="254221" y="399122"/>
              <a:ext cx="14546390" cy="3970799"/>
            </a:xfrm>
            <a:custGeom>
              <a:avLst/>
              <a:gdLst/>
              <a:ahLst/>
              <a:cxnLst/>
              <a:rect l="l" t="t" r="r" b="b"/>
              <a:pathLst>
                <a:path w="14546390" h="3970799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46000"/>
              </a:blip>
              <a:stretch>
                <a:fillRect b="-2870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10707040">
              <a:off x="51021" y="195922"/>
              <a:ext cx="14546390" cy="3970799"/>
            </a:xfrm>
            <a:custGeom>
              <a:avLst/>
              <a:gdLst/>
              <a:ahLst/>
              <a:cxnLst/>
              <a:rect l="l" t="t" r="r" b="b"/>
              <a:pathLst>
                <a:path w="14546390" h="3970799">
                  <a:moveTo>
                    <a:pt x="0" y="0"/>
                  </a:moveTo>
                  <a:lnTo>
                    <a:pt x="14546390" y="0"/>
                  </a:lnTo>
                  <a:lnTo>
                    <a:pt x="14546390" y="3970799"/>
                  </a:lnTo>
                  <a:lnTo>
                    <a:pt x="0" y="39707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b="-28705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 rot="-116042">
            <a:off x="3558951" y="3252320"/>
            <a:ext cx="10474127" cy="336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78"/>
              </a:lnSpc>
            </a:pPr>
            <a:r>
              <a:rPr lang="en-US" sz="1934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 rot="-765709">
            <a:off x="1004149" y="6968703"/>
            <a:ext cx="1651989" cy="2368442"/>
          </a:xfrm>
          <a:custGeom>
            <a:avLst/>
            <a:gdLst/>
            <a:ahLst/>
            <a:cxnLst/>
            <a:rect l="l" t="t" r="r" b="b"/>
            <a:pathLst>
              <a:path w="1651989" h="2368442">
                <a:moveTo>
                  <a:pt x="0" y="0"/>
                </a:moveTo>
                <a:lnTo>
                  <a:pt x="1651989" y="0"/>
                </a:lnTo>
                <a:lnTo>
                  <a:pt x="1651989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507590" y="7047660"/>
            <a:ext cx="6831416" cy="691912"/>
          </a:xfrm>
          <a:custGeom>
            <a:avLst/>
            <a:gdLst/>
            <a:ahLst/>
            <a:cxnLst/>
            <a:rect l="l" t="t" r="r" b="b"/>
            <a:pathLst>
              <a:path w="6831416" h="691912">
                <a:moveTo>
                  <a:pt x="0" y="0"/>
                </a:moveTo>
                <a:lnTo>
                  <a:pt x="6831416" y="0"/>
                </a:lnTo>
                <a:lnTo>
                  <a:pt x="6831416" y="691913"/>
                </a:lnTo>
                <a:lnTo>
                  <a:pt x="0" y="6919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686778">
            <a:off x="-700371" y="-304548"/>
            <a:ext cx="4720063" cy="4248731"/>
          </a:xfrm>
          <a:custGeom>
            <a:avLst/>
            <a:gdLst/>
            <a:ahLst/>
            <a:cxnLst/>
            <a:rect l="l" t="t" r="r" b="b"/>
            <a:pathLst>
              <a:path w="4720063" h="4248731">
                <a:moveTo>
                  <a:pt x="0" y="0"/>
                </a:moveTo>
                <a:lnTo>
                  <a:pt x="4720063" y="0"/>
                </a:lnTo>
                <a:lnTo>
                  <a:pt x="4720063" y="4248731"/>
                </a:lnTo>
                <a:lnTo>
                  <a:pt x="0" y="4248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/>
            </a:stretch>
          </a:blipFill>
        </p:spPr>
      </p:sp>
      <p:sp>
        <p:nvSpPr>
          <p:cNvPr id="11" name="Freeform 11"/>
          <p:cNvSpPr/>
          <p:nvPr/>
        </p:nvSpPr>
        <p:spPr>
          <a:xfrm rot="-485834" flipH="1">
            <a:off x="14132499" y="6854795"/>
            <a:ext cx="4458276" cy="4013085"/>
          </a:xfrm>
          <a:custGeom>
            <a:avLst/>
            <a:gdLst/>
            <a:ahLst/>
            <a:cxnLst/>
            <a:rect l="l" t="t" r="r" b="b"/>
            <a:pathLst>
              <a:path w="4458276" h="4013085">
                <a:moveTo>
                  <a:pt x="4458276" y="0"/>
                </a:moveTo>
                <a:lnTo>
                  <a:pt x="0" y="0"/>
                </a:lnTo>
                <a:lnTo>
                  <a:pt x="0" y="4013085"/>
                </a:lnTo>
                <a:lnTo>
                  <a:pt x="4458276" y="4013085"/>
                </a:lnTo>
                <a:lnTo>
                  <a:pt x="445827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43918"/>
            </a:stretch>
          </a:blipFill>
        </p:spPr>
      </p:sp>
      <p:sp>
        <p:nvSpPr>
          <p:cNvPr id="12" name="Freeform 12"/>
          <p:cNvSpPr/>
          <p:nvPr/>
        </p:nvSpPr>
        <p:spPr>
          <a:xfrm rot="-3702674">
            <a:off x="8369371" y="1881961"/>
            <a:ext cx="1549257" cy="1719009"/>
          </a:xfrm>
          <a:custGeom>
            <a:avLst/>
            <a:gdLst/>
            <a:ahLst/>
            <a:cxnLst/>
            <a:rect l="l" t="t" r="r" b="b"/>
            <a:pathLst>
              <a:path w="1549257" h="1719009">
                <a:moveTo>
                  <a:pt x="0" y="0"/>
                </a:moveTo>
                <a:lnTo>
                  <a:pt x="1549258" y="0"/>
                </a:lnTo>
                <a:lnTo>
                  <a:pt x="1549258" y="1719010"/>
                </a:lnTo>
                <a:lnTo>
                  <a:pt x="0" y="17190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096667" y="1305568"/>
            <a:ext cx="12081104" cy="7675863"/>
            <a:chOff x="0" y="0"/>
            <a:chExt cx="3181854" cy="20216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81854" cy="2021627"/>
            </a:xfrm>
            <a:custGeom>
              <a:avLst/>
              <a:gdLst/>
              <a:ahLst/>
              <a:cxnLst/>
              <a:rect l="l" t="t" r="r" b="b"/>
              <a:pathLst>
                <a:path w="3181854" h="2021627">
                  <a:moveTo>
                    <a:pt x="32682" y="0"/>
                  </a:moveTo>
                  <a:lnTo>
                    <a:pt x="3149172" y="0"/>
                  </a:lnTo>
                  <a:cubicBezTo>
                    <a:pt x="3157840" y="0"/>
                    <a:pt x="3166153" y="3443"/>
                    <a:pt x="3172282" y="9572"/>
                  </a:cubicBezTo>
                  <a:cubicBezTo>
                    <a:pt x="3178411" y="15702"/>
                    <a:pt x="3181854" y="24014"/>
                    <a:pt x="3181854" y="32682"/>
                  </a:cubicBezTo>
                  <a:lnTo>
                    <a:pt x="3181854" y="1988944"/>
                  </a:lnTo>
                  <a:cubicBezTo>
                    <a:pt x="3181854" y="2006994"/>
                    <a:pt x="3167222" y="2021627"/>
                    <a:pt x="3149172" y="2021627"/>
                  </a:cubicBezTo>
                  <a:lnTo>
                    <a:pt x="32682" y="2021627"/>
                  </a:lnTo>
                  <a:cubicBezTo>
                    <a:pt x="24014" y="2021627"/>
                    <a:pt x="15702" y="2018183"/>
                    <a:pt x="9572" y="2012054"/>
                  </a:cubicBezTo>
                  <a:cubicBezTo>
                    <a:pt x="3443" y="2005925"/>
                    <a:pt x="0" y="1997612"/>
                    <a:pt x="0" y="1988944"/>
                  </a:cubicBezTo>
                  <a:lnTo>
                    <a:pt x="0" y="32682"/>
                  </a:lnTo>
                  <a:cubicBezTo>
                    <a:pt x="0" y="24014"/>
                    <a:pt x="3443" y="15702"/>
                    <a:pt x="9572" y="9572"/>
                  </a:cubicBezTo>
                  <a:cubicBezTo>
                    <a:pt x="15702" y="3443"/>
                    <a:pt x="24014" y="0"/>
                    <a:pt x="32682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81854" cy="205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17531" y="2140471"/>
            <a:ext cx="9904428" cy="2615178"/>
            <a:chOff x="0" y="0"/>
            <a:chExt cx="13205904" cy="3486904"/>
          </a:xfrm>
        </p:grpSpPr>
        <p:sp>
          <p:nvSpPr>
            <p:cNvPr id="7" name="Freeform 7"/>
            <p:cNvSpPr/>
            <p:nvPr/>
          </p:nvSpPr>
          <p:spPr>
            <a:xfrm rot="-28797">
              <a:off x="216271" y="257495"/>
              <a:ext cx="12976562" cy="3175114"/>
            </a:xfrm>
            <a:custGeom>
              <a:avLst/>
              <a:gdLst/>
              <a:ahLst/>
              <a:cxnLst/>
              <a:rect l="l" t="t" r="r" b="b"/>
              <a:pathLst>
                <a:path w="12976562" h="3175114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t="-40223" b="-3347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 rot="-28797">
              <a:off x="13071" y="54295"/>
              <a:ext cx="12976562" cy="3175114"/>
            </a:xfrm>
            <a:custGeom>
              <a:avLst/>
              <a:gdLst/>
              <a:ahLst/>
              <a:cxnLst/>
              <a:rect l="l" t="t" r="r" b="b"/>
              <a:pathLst>
                <a:path w="12976562" h="3175114">
                  <a:moveTo>
                    <a:pt x="0" y="0"/>
                  </a:moveTo>
                  <a:lnTo>
                    <a:pt x="12976562" y="0"/>
                  </a:lnTo>
                  <a:lnTo>
                    <a:pt x="12976562" y="3175114"/>
                  </a:lnTo>
                  <a:lnTo>
                    <a:pt x="0" y="31751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0223" b="-3347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 rot="-10627">
            <a:off x="5230104" y="2283384"/>
            <a:ext cx="7712356" cy="1961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94"/>
              </a:lnSpc>
            </a:pPr>
            <a:r>
              <a:rPr lang="en-US" sz="11353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49206" y="5252742"/>
            <a:ext cx="10474887" cy="3198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5526" lvl="1" indent="-347763" algn="ctr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Lotteries seem random, but there’s deep math behind them.</a:t>
            </a:r>
          </a:p>
          <a:p>
            <a:pPr marL="695526" lvl="1" indent="-347763" algn="ctr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What are the chances you’ll win? Lose?</a:t>
            </a:r>
          </a:p>
          <a:p>
            <a:pPr marL="695526" lvl="1" indent="-347763" algn="ctr">
              <a:lnSpc>
                <a:spcPts val="4252"/>
              </a:lnSpc>
              <a:buFont typeface="Arial"/>
              <a:buChar char="•"/>
            </a:pPr>
            <a:r>
              <a:rPr lang="en-US" sz="3221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This project dives into expected value and probability distributions to find out.</a:t>
            </a:r>
          </a:p>
          <a:p>
            <a:pPr algn="ctr">
              <a:lnSpc>
                <a:spcPts val="4252"/>
              </a:lnSpc>
            </a:pPr>
            <a:endParaRPr lang="en-US" sz="3221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5448080" y="1305568"/>
            <a:ext cx="2143014" cy="3089030"/>
          </a:xfrm>
          <a:custGeom>
            <a:avLst/>
            <a:gdLst/>
            <a:ahLst/>
            <a:cxnLst/>
            <a:rect l="l" t="t" r="r" b="b"/>
            <a:pathLst>
              <a:path w="2143014" h="3089030">
                <a:moveTo>
                  <a:pt x="0" y="0"/>
                </a:moveTo>
                <a:lnTo>
                  <a:pt x="2143014" y="0"/>
                </a:lnTo>
                <a:lnTo>
                  <a:pt x="2143014" y="3089030"/>
                </a:lnTo>
                <a:lnTo>
                  <a:pt x="0" y="30890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65709">
            <a:off x="909243" y="7310368"/>
            <a:ext cx="1651989" cy="2368442"/>
          </a:xfrm>
          <a:custGeom>
            <a:avLst/>
            <a:gdLst/>
            <a:ahLst/>
            <a:cxnLst/>
            <a:rect l="l" t="t" r="r" b="b"/>
            <a:pathLst>
              <a:path w="1651989" h="2368442">
                <a:moveTo>
                  <a:pt x="0" y="0"/>
                </a:moveTo>
                <a:lnTo>
                  <a:pt x="1651988" y="0"/>
                </a:lnTo>
                <a:lnTo>
                  <a:pt x="1651988" y="2368442"/>
                </a:lnTo>
                <a:lnTo>
                  <a:pt x="0" y="23684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485834" flipH="1">
            <a:off x="14251158" y="7059692"/>
            <a:ext cx="3703317" cy="3333514"/>
          </a:xfrm>
          <a:custGeom>
            <a:avLst/>
            <a:gdLst/>
            <a:ahLst/>
            <a:cxnLst/>
            <a:rect l="l" t="t" r="r" b="b"/>
            <a:pathLst>
              <a:path w="3703317" h="3333514">
                <a:moveTo>
                  <a:pt x="3703317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7" y="3333514"/>
                </a:lnTo>
                <a:lnTo>
                  <a:pt x="370331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/>
            </a:stretch>
          </a:blipFill>
        </p:spPr>
      </p:sp>
      <p:sp>
        <p:nvSpPr>
          <p:cNvPr id="14" name="Freeform 14"/>
          <p:cNvSpPr/>
          <p:nvPr/>
        </p:nvSpPr>
        <p:spPr>
          <a:xfrm rot="-485834" flipH="1">
            <a:off x="69321" y="1177940"/>
            <a:ext cx="3703317" cy="3333514"/>
          </a:xfrm>
          <a:custGeom>
            <a:avLst/>
            <a:gdLst/>
            <a:ahLst/>
            <a:cxnLst/>
            <a:rect l="l" t="t" r="r" b="b"/>
            <a:pathLst>
              <a:path w="3703317" h="3333514">
                <a:moveTo>
                  <a:pt x="3703316" y="0"/>
                </a:moveTo>
                <a:lnTo>
                  <a:pt x="0" y="0"/>
                </a:lnTo>
                <a:lnTo>
                  <a:pt x="0" y="3333513"/>
                </a:lnTo>
                <a:lnTo>
                  <a:pt x="3703316" y="3333513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3918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49052" y="1559708"/>
            <a:ext cx="6801579" cy="1870279"/>
          </a:xfrm>
          <a:custGeom>
            <a:avLst/>
            <a:gdLst/>
            <a:ahLst/>
            <a:cxnLst/>
            <a:rect l="l" t="t" r="r" b="b"/>
            <a:pathLst>
              <a:path w="6801579" h="1870279">
                <a:moveTo>
                  <a:pt x="0" y="0"/>
                </a:moveTo>
                <a:lnTo>
                  <a:pt x="6801578" y="0"/>
                </a:lnTo>
                <a:lnTo>
                  <a:pt x="6801578" y="1870279"/>
                </a:lnTo>
                <a:lnTo>
                  <a:pt x="0" y="18702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5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939620" y="1490889"/>
            <a:ext cx="6420442" cy="1779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7"/>
              </a:lnSpc>
            </a:pPr>
            <a:r>
              <a:rPr lang="en-US" sz="10198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>
            <a:off x="1750905" y="4223385"/>
            <a:ext cx="6870273" cy="1289084"/>
          </a:xfrm>
          <a:custGeom>
            <a:avLst/>
            <a:gdLst/>
            <a:ahLst/>
            <a:cxnLst/>
            <a:rect l="l" t="t" r="r" b="b"/>
            <a:pathLst>
              <a:path w="6870273" h="1289084">
                <a:moveTo>
                  <a:pt x="0" y="0"/>
                </a:moveTo>
                <a:lnTo>
                  <a:pt x="6870274" y="0"/>
                </a:lnTo>
                <a:lnTo>
                  <a:pt x="6870274" y="1289084"/>
                </a:lnTo>
                <a:lnTo>
                  <a:pt x="0" y="1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3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56490" y="4223385"/>
            <a:ext cx="6870273" cy="1289084"/>
          </a:xfrm>
          <a:custGeom>
            <a:avLst/>
            <a:gdLst/>
            <a:ahLst/>
            <a:cxnLst/>
            <a:rect l="l" t="t" r="r" b="b"/>
            <a:pathLst>
              <a:path w="6870273" h="1289084">
                <a:moveTo>
                  <a:pt x="0" y="0"/>
                </a:moveTo>
                <a:lnTo>
                  <a:pt x="6870273" y="0"/>
                </a:lnTo>
                <a:lnTo>
                  <a:pt x="6870273" y="1289084"/>
                </a:lnTo>
                <a:lnTo>
                  <a:pt x="0" y="1289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037"/>
            </a:stretch>
          </a:blipFill>
        </p:spPr>
      </p:sp>
      <p:sp>
        <p:nvSpPr>
          <p:cNvPr id="7" name="Freeform 7"/>
          <p:cNvSpPr/>
          <p:nvPr/>
        </p:nvSpPr>
        <p:spPr>
          <a:xfrm rot="-485834" flipH="1">
            <a:off x="14368375" y="-307503"/>
            <a:ext cx="3703317" cy="3333514"/>
          </a:xfrm>
          <a:custGeom>
            <a:avLst/>
            <a:gdLst/>
            <a:ahLst/>
            <a:cxnLst/>
            <a:rect l="l" t="t" r="r" b="b"/>
            <a:pathLst>
              <a:path w="3703317" h="3333514">
                <a:moveTo>
                  <a:pt x="3703316" y="0"/>
                </a:moveTo>
                <a:lnTo>
                  <a:pt x="0" y="0"/>
                </a:lnTo>
                <a:lnTo>
                  <a:pt x="0" y="3333514"/>
                </a:lnTo>
                <a:lnTo>
                  <a:pt x="3703316" y="3333514"/>
                </a:lnTo>
                <a:lnTo>
                  <a:pt x="370331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918"/>
            </a:stretch>
          </a:blipFill>
        </p:spPr>
      </p:sp>
      <p:sp>
        <p:nvSpPr>
          <p:cNvPr id="8" name="Freeform 8"/>
          <p:cNvSpPr/>
          <p:nvPr/>
        </p:nvSpPr>
        <p:spPr>
          <a:xfrm rot="-439770">
            <a:off x="11527115" y="1008754"/>
            <a:ext cx="1106339" cy="1227560"/>
          </a:xfrm>
          <a:custGeom>
            <a:avLst/>
            <a:gdLst/>
            <a:ahLst/>
            <a:cxnLst/>
            <a:rect l="l" t="t" r="r" b="b"/>
            <a:pathLst>
              <a:path w="1106339" h="1227560">
                <a:moveTo>
                  <a:pt x="0" y="0"/>
                </a:moveTo>
                <a:lnTo>
                  <a:pt x="1106339" y="0"/>
                </a:lnTo>
                <a:lnTo>
                  <a:pt x="1106339" y="1227560"/>
                </a:lnTo>
                <a:lnTo>
                  <a:pt x="0" y="1227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119370">
            <a:off x="5131649" y="337339"/>
            <a:ext cx="1615942" cy="2978694"/>
          </a:xfrm>
          <a:custGeom>
            <a:avLst/>
            <a:gdLst/>
            <a:ahLst/>
            <a:cxnLst/>
            <a:rect l="l" t="t" r="r" b="b"/>
            <a:pathLst>
              <a:path w="1615942" h="2978694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856490" y="5536498"/>
            <a:ext cx="7078416" cy="462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7"/>
              </a:lnSpc>
            </a:pPr>
            <a:endParaRPr/>
          </a:p>
          <a:p>
            <a:pPr marL="928880" lvl="1" indent="-464440" algn="l">
              <a:lnSpc>
                <a:spcPts val="6023"/>
              </a:lnSpc>
              <a:buFont typeface="Arial"/>
              <a:buChar char="•"/>
            </a:pPr>
            <a:r>
              <a:rPr lang="en-US" sz="4302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Simulate realistic lottery conditions using different statistical models.</a:t>
            </a:r>
          </a:p>
          <a:p>
            <a:pPr algn="l">
              <a:lnSpc>
                <a:spcPts val="6163"/>
              </a:lnSpc>
            </a:pPr>
            <a:endParaRPr lang="en-US" sz="4302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06139" y="4428030"/>
            <a:ext cx="6234119" cy="96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08633" y="6141119"/>
            <a:ext cx="7012546" cy="3740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6768" lvl="1" indent="-458384" algn="l">
              <a:lnSpc>
                <a:spcPts val="5944"/>
              </a:lnSpc>
              <a:buFont typeface="Arial"/>
              <a:buChar char="•"/>
            </a:pPr>
            <a:r>
              <a:rPr lang="en-US" sz="424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Understand how expectation, variance, distribution help analyze lottery fairness.</a:t>
            </a:r>
          </a:p>
          <a:p>
            <a:pPr algn="l">
              <a:lnSpc>
                <a:spcPts val="5944"/>
              </a:lnSpc>
            </a:pPr>
            <a:endParaRPr lang="en-US" sz="4246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11723" y="4428030"/>
            <a:ext cx="6272082" cy="968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21"/>
              </a:lnSpc>
              <a:spcBef>
                <a:spcPct val="0"/>
              </a:spcBef>
            </a:pPr>
            <a:r>
              <a:rPr lang="en-US" sz="6267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OBJECTIVE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5834" flipH="1">
            <a:off x="14517938" y="-114652"/>
            <a:ext cx="4068176" cy="3661939"/>
          </a:xfrm>
          <a:custGeom>
            <a:avLst/>
            <a:gdLst/>
            <a:ahLst/>
            <a:cxnLst/>
            <a:rect l="l" t="t" r="r" b="b"/>
            <a:pathLst>
              <a:path w="4068176" h="3661939">
                <a:moveTo>
                  <a:pt x="4068177" y="0"/>
                </a:moveTo>
                <a:lnTo>
                  <a:pt x="0" y="0"/>
                </a:lnTo>
                <a:lnTo>
                  <a:pt x="0" y="3661939"/>
                </a:lnTo>
                <a:lnTo>
                  <a:pt x="4068177" y="3661939"/>
                </a:lnTo>
                <a:lnTo>
                  <a:pt x="406817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/>
            </a:stretch>
          </a:blipFill>
        </p:spPr>
      </p:sp>
      <p:sp>
        <p:nvSpPr>
          <p:cNvPr id="3" name="Freeform 3"/>
          <p:cNvSpPr/>
          <p:nvPr/>
        </p:nvSpPr>
        <p:spPr>
          <a:xfrm rot="2088253" flipH="1">
            <a:off x="14707656" y="7079374"/>
            <a:ext cx="3688740" cy="3320393"/>
          </a:xfrm>
          <a:custGeom>
            <a:avLst/>
            <a:gdLst/>
            <a:ahLst/>
            <a:cxnLst/>
            <a:rect l="l" t="t" r="r" b="b"/>
            <a:pathLst>
              <a:path w="3688740" h="3320393">
                <a:moveTo>
                  <a:pt x="3688741" y="0"/>
                </a:moveTo>
                <a:lnTo>
                  <a:pt x="0" y="0"/>
                </a:lnTo>
                <a:lnTo>
                  <a:pt x="0" y="3320392"/>
                </a:lnTo>
                <a:lnTo>
                  <a:pt x="3688741" y="3320392"/>
                </a:lnTo>
                <a:lnTo>
                  <a:pt x="36887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/>
            </a:stretch>
          </a:blipFill>
        </p:spPr>
      </p:sp>
      <p:sp>
        <p:nvSpPr>
          <p:cNvPr id="4" name="Freeform 4"/>
          <p:cNvSpPr/>
          <p:nvPr/>
        </p:nvSpPr>
        <p:spPr>
          <a:xfrm rot="-7606200" flipH="1">
            <a:off x="-320686" y="25561"/>
            <a:ext cx="3681916" cy="3314250"/>
          </a:xfrm>
          <a:custGeom>
            <a:avLst/>
            <a:gdLst/>
            <a:ahLst/>
            <a:cxnLst/>
            <a:rect l="l" t="t" r="r" b="b"/>
            <a:pathLst>
              <a:path w="3681916" h="3314250">
                <a:moveTo>
                  <a:pt x="3681917" y="0"/>
                </a:moveTo>
                <a:lnTo>
                  <a:pt x="0" y="0"/>
                </a:lnTo>
                <a:lnTo>
                  <a:pt x="0" y="3314251"/>
                </a:lnTo>
                <a:lnTo>
                  <a:pt x="3681917" y="3314251"/>
                </a:lnTo>
                <a:lnTo>
                  <a:pt x="368191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/>
            </a:stretch>
          </a:blipFill>
        </p:spPr>
      </p:sp>
      <p:sp>
        <p:nvSpPr>
          <p:cNvPr id="5" name="Freeform 5"/>
          <p:cNvSpPr/>
          <p:nvPr/>
        </p:nvSpPr>
        <p:spPr>
          <a:xfrm rot="9556049" flipH="1">
            <a:off x="-104408" y="7440708"/>
            <a:ext cx="3566292" cy="3210172"/>
          </a:xfrm>
          <a:custGeom>
            <a:avLst/>
            <a:gdLst/>
            <a:ahLst/>
            <a:cxnLst/>
            <a:rect l="l" t="t" r="r" b="b"/>
            <a:pathLst>
              <a:path w="3566292" h="3210172">
                <a:moveTo>
                  <a:pt x="3566292" y="0"/>
                </a:moveTo>
                <a:lnTo>
                  <a:pt x="0" y="0"/>
                </a:lnTo>
                <a:lnTo>
                  <a:pt x="0" y="3210172"/>
                </a:lnTo>
                <a:lnTo>
                  <a:pt x="3566292" y="3210172"/>
                </a:lnTo>
                <a:lnTo>
                  <a:pt x="3566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3918"/>
            </a:stretch>
          </a:blipFill>
        </p:spPr>
      </p:sp>
      <p:sp>
        <p:nvSpPr>
          <p:cNvPr id="6" name="Freeform 6"/>
          <p:cNvSpPr/>
          <p:nvPr/>
        </p:nvSpPr>
        <p:spPr>
          <a:xfrm rot="-765709">
            <a:off x="12545466" y="286619"/>
            <a:ext cx="1347766" cy="1932282"/>
          </a:xfrm>
          <a:custGeom>
            <a:avLst/>
            <a:gdLst/>
            <a:ahLst/>
            <a:cxnLst/>
            <a:rect l="l" t="t" r="r" b="b"/>
            <a:pathLst>
              <a:path w="1347766" h="1932282">
                <a:moveTo>
                  <a:pt x="0" y="0"/>
                </a:moveTo>
                <a:lnTo>
                  <a:pt x="1347766" y="0"/>
                </a:lnTo>
                <a:lnTo>
                  <a:pt x="1347766" y="1932282"/>
                </a:lnTo>
                <a:lnTo>
                  <a:pt x="0" y="193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3810" y="1292317"/>
            <a:ext cx="7648469" cy="2103155"/>
          </a:xfrm>
          <a:custGeom>
            <a:avLst/>
            <a:gdLst/>
            <a:ahLst/>
            <a:cxnLst/>
            <a:rect l="l" t="t" r="r" b="b"/>
            <a:pathLst>
              <a:path w="7648469" h="2103155">
                <a:moveTo>
                  <a:pt x="0" y="0"/>
                </a:moveTo>
                <a:lnTo>
                  <a:pt x="7648469" y="0"/>
                </a:lnTo>
                <a:lnTo>
                  <a:pt x="7648469" y="2103155"/>
                </a:lnTo>
                <a:lnTo>
                  <a:pt x="0" y="2103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1055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23810" y="1716782"/>
            <a:ext cx="7174313" cy="1089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68"/>
              </a:lnSpc>
              <a:spcBef>
                <a:spcPct val="0"/>
              </a:spcBef>
            </a:pPr>
            <a:r>
              <a:rPr lang="en-US" sz="6642" b="1" spc="17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Concepts Used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0273" y="3869125"/>
            <a:ext cx="6871527" cy="5025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5"/>
              </a:lnSpc>
            </a:pPr>
            <a:r>
              <a:rPr lang="en-US" sz="3837" b="1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  MATHEMATICAL IDEAS:</a:t>
            </a:r>
          </a:p>
          <a:p>
            <a:pPr algn="ctr">
              <a:lnSpc>
                <a:spcPts val="5065"/>
              </a:lnSpc>
            </a:pPr>
            <a:endParaRPr lang="en-US" sz="3837" b="1" spc="103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marL="828507" lvl="1" indent="-414254" algn="ctr">
              <a:lnSpc>
                <a:spcPts val="5065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Expected Value (E[X])</a:t>
            </a:r>
          </a:p>
          <a:p>
            <a:pPr marL="936454" lvl="1" indent="-468227" algn="ctr">
              <a:lnSpc>
                <a:spcPts val="5725"/>
              </a:lnSpc>
              <a:spcBef>
                <a:spcPct val="0"/>
              </a:spcBef>
              <a:buFont typeface="Arial"/>
              <a:buChar char="•"/>
            </a:pPr>
            <a:r>
              <a:rPr lang="en-US" sz="4337" b="1" spc="117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Mean &amp; Variance</a:t>
            </a:r>
          </a:p>
          <a:p>
            <a:pPr marL="828507" lvl="1" indent="-414254" algn="ctr">
              <a:lnSpc>
                <a:spcPts val="5065"/>
              </a:lnSpc>
              <a:spcBef>
                <a:spcPct val="0"/>
              </a:spcBef>
              <a:buFont typeface="Arial"/>
              <a:buChar char="•"/>
            </a:pPr>
            <a:r>
              <a:rPr lang="en-US" sz="3837" b="1" spc="103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Distributions (Bernoulli, Binomial, Uniform, Normal)</a:t>
            </a:r>
          </a:p>
          <a:p>
            <a:pPr algn="ctr">
              <a:lnSpc>
                <a:spcPts val="3762"/>
              </a:lnSpc>
              <a:spcBef>
                <a:spcPct val="0"/>
              </a:spcBef>
            </a:pPr>
            <a:endParaRPr lang="en-US" sz="3837" b="1" spc="103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848044" y="3869125"/>
            <a:ext cx="7537104" cy="6799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9"/>
              </a:lnSpc>
            </a:pPr>
            <a:r>
              <a:rPr lang="en-US" sz="4037" b="1" spc="109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FORMULAE RECAP:</a:t>
            </a:r>
          </a:p>
          <a:p>
            <a:pPr algn="ctr">
              <a:lnSpc>
                <a:spcPts val="4537"/>
              </a:lnSpc>
            </a:pPr>
            <a:endParaRPr lang="en-US" sz="4037" b="1" spc="109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marL="742149" lvl="1" indent="-371075" algn="ctr">
              <a:lnSpc>
                <a:spcPts val="4537"/>
              </a:lnSpc>
              <a:buFont typeface="Arial"/>
              <a:buChar char="•"/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Bernoulli: Mean = p, </a:t>
            </a:r>
          </a:p>
          <a:p>
            <a:pPr algn="ctr">
              <a:lnSpc>
                <a:spcPts val="4537"/>
              </a:lnSpc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Var = p(1-p)</a:t>
            </a:r>
          </a:p>
          <a:p>
            <a:pPr marL="742149" lvl="1" indent="-371075" algn="ctr">
              <a:lnSpc>
                <a:spcPts val="4537"/>
              </a:lnSpc>
              <a:buFont typeface="Arial"/>
              <a:buChar char="•"/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Binomial: Mean = np,</a:t>
            </a:r>
          </a:p>
          <a:p>
            <a:pPr algn="ctr">
              <a:lnSpc>
                <a:spcPts val="4537"/>
              </a:lnSpc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Var = np(1-p)</a:t>
            </a:r>
          </a:p>
          <a:p>
            <a:pPr marL="742149" lvl="1" indent="-371075" algn="ctr">
              <a:lnSpc>
                <a:spcPts val="4537"/>
              </a:lnSpc>
              <a:buFont typeface="Arial"/>
              <a:buChar char="•"/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Uniform: Mean = (a+b)/2, </a:t>
            </a:r>
          </a:p>
          <a:p>
            <a:pPr algn="ctr">
              <a:lnSpc>
                <a:spcPts val="4537"/>
              </a:lnSpc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Var = ((b–a)²)/12</a:t>
            </a:r>
          </a:p>
          <a:p>
            <a:pPr marL="742149" lvl="1" indent="-371075" algn="ctr">
              <a:lnSpc>
                <a:spcPts val="4537"/>
              </a:lnSpc>
              <a:buFont typeface="Arial"/>
              <a:buChar char="•"/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Normal: Mean =  μ,</a:t>
            </a:r>
          </a:p>
          <a:p>
            <a:pPr algn="ctr">
              <a:lnSpc>
                <a:spcPts val="4537"/>
              </a:lnSpc>
            </a:pP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Var = σ2</a:t>
            </a:r>
            <a:r>
              <a:rPr lang="en-US" sz="3437" spc="92">
                <a:solidFill>
                  <a:srgbClr val="FF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 </a:t>
            </a:r>
            <a:r>
              <a:rPr lang="en-US" sz="3437" b="1" spc="92">
                <a:solidFill>
                  <a:srgbClr val="FFFFFF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 </a:t>
            </a:r>
          </a:p>
          <a:p>
            <a:pPr algn="ctr">
              <a:lnSpc>
                <a:spcPts val="4537"/>
              </a:lnSpc>
              <a:spcBef>
                <a:spcPct val="0"/>
              </a:spcBef>
            </a:pPr>
            <a:endParaRPr lang="en-US" sz="3437" b="1" spc="92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  <a:p>
            <a:pPr algn="ctr">
              <a:lnSpc>
                <a:spcPts val="3234"/>
              </a:lnSpc>
              <a:spcBef>
                <a:spcPct val="0"/>
              </a:spcBef>
            </a:pPr>
            <a:endParaRPr lang="en-US" sz="3437" b="1" spc="92">
              <a:solidFill>
                <a:srgbClr val="FFFFFF"/>
              </a:solidFill>
              <a:latin typeface="Balsamiq Sans Bold"/>
              <a:ea typeface="Balsamiq Sans Bold"/>
              <a:cs typeface="Balsamiq Sans Bold"/>
              <a:sym typeface="Balsamiq Sans Bold"/>
            </a:endParaRPr>
          </a:p>
        </p:txBody>
      </p:sp>
      <p:sp>
        <p:nvSpPr>
          <p:cNvPr id="11" name="Freeform 11"/>
          <p:cNvSpPr/>
          <p:nvPr/>
        </p:nvSpPr>
        <p:spPr>
          <a:xfrm rot="2119370">
            <a:off x="4799453" y="-189930"/>
            <a:ext cx="1615942" cy="2978694"/>
          </a:xfrm>
          <a:custGeom>
            <a:avLst/>
            <a:gdLst/>
            <a:ahLst/>
            <a:cxnLst/>
            <a:rect l="l" t="t" r="r" b="b"/>
            <a:pathLst>
              <a:path w="1615942" h="2978694">
                <a:moveTo>
                  <a:pt x="0" y="0"/>
                </a:moveTo>
                <a:lnTo>
                  <a:pt x="1615942" y="0"/>
                </a:lnTo>
                <a:lnTo>
                  <a:pt x="1615942" y="2978694"/>
                </a:lnTo>
                <a:lnTo>
                  <a:pt x="0" y="29786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1459" y="1183264"/>
            <a:ext cx="7508560" cy="7870826"/>
            <a:chOff x="0" y="0"/>
            <a:chExt cx="206770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7706" cy="2167467"/>
            </a:xfrm>
            <a:custGeom>
              <a:avLst/>
              <a:gdLst/>
              <a:ahLst/>
              <a:cxnLst/>
              <a:rect l="l" t="t" r="r" b="b"/>
              <a:pathLst>
                <a:path w="2067706" h="2167467">
                  <a:moveTo>
                    <a:pt x="52585" y="0"/>
                  </a:moveTo>
                  <a:lnTo>
                    <a:pt x="2015121" y="0"/>
                  </a:lnTo>
                  <a:cubicBezTo>
                    <a:pt x="2044163" y="0"/>
                    <a:pt x="2067706" y="23543"/>
                    <a:pt x="2067706" y="52585"/>
                  </a:cubicBezTo>
                  <a:lnTo>
                    <a:pt x="2067706" y="2114882"/>
                  </a:lnTo>
                  <a:cubicBezTo>
                    <a:pt x="2067706" y="2143924"/>
                    <a:pt x="2044163" y="2167467"/>
                    <a:pt x="2015121" y="2167467"/>
                  </a:cubicBezTo>
                  <a:lnTo>
                    <a:pt x="52585" y="2167467"/>
                  </a:lnTo>
                  <a:cubicBezTo>
                    <a:pt x="23543" y="2167467"/>
                    <a:pt x="0" y="2143924"/>
                    <a:pt x="0" y="2114882"/>
                  </a:cubicBezTo>
                  <a:lnTo>
                    <a:pt x="0" y="52585"/>
                  </a:lnTo>
                  <a:cubicBezTo>
                    <a:pt x="0" y="23543"/>
                    <a:pt x="23543" y="0"/>
                    <a:pt x="52585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06770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05086" y="2555132"/>
            <a:ext cx="6049928" cy="1891978"/>
          </a:xfrm>
          <a:custGeom>
            <a:avLst/>
            <a:gdLst/>
            <a:ahLst/>
            <a:cxnLst/>
            <a:rect l="l" t="t" r="r" b="b"/>
            <a:pathLst>
              <a:path w="6049928" h="1891978">
                <a:moveTo>
                  <a:pt x="0" y="0"/>
                </a:moveTo>
                <a:lnTo>
                  <a:pt x="6049928" y="0"/>
                </a:lnTo>
                <a:lnTo>
                  <a:pt x="6049928" y="1891977"/>
                </a:lnTo>
                <a:lnTo>
                  <a:pt x="0" y="189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424115" y="1183264"/>
            <a:ext cx="7420482" cy="7870826"/>
            <a:chOff x="0" y="0"/>
            <a:chExt cx="2043451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43451" cy="2167467"/>
            </a:xfrm>
            <a:custGeom>
              <a:avLst/>
              <a:gdLst/>
              <a:ahLst/>
              <a:cxnLst/>
              <a:rect l="l" t="t" r="r" b="b"/>
              <a:pathLst>
                <a:path w="2043451" h="2167467">
                  <a:moveTo>
                    <a:pt x="53209" y="0"/>
                  </a:moveTo>
                  <a:lnTo>
                    <a:pt x="1990242" y="0"/>
                  </a:lnTo>
                  <a:cubicBezTo>
                    <a:pt x="2019629" y="0"/>
                    <a:pt x="2043451" y="23823"/>
                    <a:pt x="2043451" y="53209"/>
                  </a:cubicBezTo>
                  <a:lnTo>
                    <a:pt x="2043451" y="2114258"/>
                  </a:lnTo>
                  <a:cubicBezTo>
                    <a:pt x="2043451" y="2143644"/>
                    <a:pt x="2019629" y="2167467"/>
                    <a:pt x="1990242" y="2167467"/>
                  </a:cubicBezTo>
                  <a:lnTo>
                    <a:pt x="53209" y="2167467"/>
                  </a:lnTo>
                  <a:cubicBezTo>
                    <a:pt x="23823" y="2167467"/>
                    <a:pt x="0" y="2143644"/>
                    <a:pt x="0" y="2114258"/>
                  </a:cubicBezTo>
                  <a:lnTo>
                    <a:pt x="0" y="53209"/>
                  </a:lnTo>
                  <a:cubicBezTo>
                    <a:pt x="0" y="23823"/>
                    <a:pt x="23823" y="0"/>
                    <a:pt x="53209" y="0"/>
                  </a:cubicBezTo>
                  <a:close/>
                </a:path>
              </a:pathLst>
            </a:custGeom>
            <a:solidFill>
              <a:srgbClr val="FFFFF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043451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469203">
            <a:off x="14970533" y="1607254"/>
            <a:ext cx="2184823" cy="1136108"/>
          </a:xfrm>
          <a:custGeom>
            <a:avLst/>
            <a:gdLst/>
            <a:ahLst/>
            <a:cxnLst/>
            <a:rect l="l" t="t" r="r" b="b"/>
            <a:pathLst>
              <a:path w="2184823" h="1136108">
                <a:moveTo>
                  <a:pt x="0" y="0"/>
                </a:moveTo>
                <a:lnTo>
                  <a:pt x="2184823" y="0"/>
                </a:lnTo>
                <a:lnTo>
                  <a:pt x="2184823" y="1136108"/>
                </a:lnTo>
                <a:lnTo>
                  <a:pt x="0" y="113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305086" y="4835346"/>
            <a:ext cx="6049928" cy="325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Each user in the CSV file has: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Name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Tickets bought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Cost per ticket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Win probability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Realistic simulation of a lottery scenario for multiple participants.</a:t>
            </a:r>
          </a:p>
          <a:p>
            <a:pPr algn="ctr">
              <a:lnSpc>
                <a:spcPts val="3255"/>
              </a:lnSpc>
            </a:pPr>
            <a:endParaRPr lang="en-US" sz="2466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2" name="Freeform 12"/>
          <p:cNvSpPr/>
          <p:nvPr/>
        </p:nvSpPr>
        <p:spPr>
          <a:xfrm rot="-8300536">
            <a:off x="696428" y="8129208"/>
            <a:ext cx="2184823" cy="1136108"/>
          </a:xfrm>
          <a:custGeom>
            <a:avLst/>
            <a:gdLst/>
            <a:ahLst/>
            <a:cxnLst/>
            <a:rect l="l" t="t" r="r" b="b"/>
            <a:pathLst>
              <a:path w="2184823" h="1136108">
                <a:moveTo>
                  <a:pt x="0" y="0"/>
                </a:moveTo>
                <a:lnTo>
                  <a:pt x="2184823" y="0"/>
                </a:lnTo>
                <a:lnTo>
                  <a:pt x="2184823" y="1136108"/>
                </a:lnTo>
                <a:lnTo>
                  <a:pt x="0" y="11361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226517" y="6407430"/>
            <a:ext cx="1236162" cy="2278639"/>
          </a:xfrm>
          <a:custGeom>
            <a:avLst/>
            <a:gdLst/>
            <a:ahLst/>
            <a:cxnLst/>
            <a:rect l="l" t="t" r="r" b="b"/>
            <a:pathLst>
              <a:path w="1236162" h="2278639">
                <a:moveTo>
                  <a:pt x="0" y="0"/>
                </a:moveTo>
                <a:lnTo>
                  <a:pt x="1236161" y="0"/>
                </a:lnTo>
                <a:lnTo>
                  <a:pt x="1236161" y="2278639"/>
                </a:lnTo>
                <a:lnTo>
                  <a:pt x="0" y="22786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157971" y="4835346"/>
            <a:ext cx="6322788" cy="407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Bernoulli → mean &amp; variance (per person)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Binomial → more realistic with multiple tickets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Uniform → models equal outcomes (for cost range)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Normal → approximates expected outcome shape</a:t>
            </a:r>
          </a:p>
          <a:p>
            <a:pPr marL="532500" lvl="1" indent="-266250" algn="ctr">
              <a:lnSpc>
                <a:spcPts val="3255"/>
              </a:lnSpc>
              <a:buFont typeface="Arial"/>
              <a:buChar char="•"/>
            </a:pPr>
            <a:r>
              <a:rPr lang="en-US" sz="2466">
                <a:solidFill>
                  <a:srgbClr val="000000"/>
                </a:solidFill>
                <a:latin typeface="Balsamiq Sans"/>
                <a:ea typeface="Balsamiq Sans"/>
                <a:cs typeface="Balsamiq Sans"/>
                <a:sym typeface="Balsamiq Sans"/>
              </a:rPr>
              <a:t>Tabulated results displayed for clarity</a:t>
            </a:r>
          </a:p>
          <a:p>
            <a:pPr algn="ctr">
              <a:lnSpc>
                <a:spcPts val="3255"/>
              </a:lnSpc>
            </a:pPr>
            <a:endParaRPr lang="en-US" sz="2466">
              <a:solidFill>
                <a:srgbClr val="000000"/>
              </a:solidFill>
              <a:latin typeface="Balsamiq Sans"/>
              <a:ea typeface="Balsamiq Sans"/>
              <a:cs typeface="Balsamiq Sans"/>
              <a:sym typeface="Balsamiq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748271" y="1625068"/>
            <a:ext cx="1113629" cy="1398592"/>
          </a:xfrm>
          <a:custGeom>
            <a:avLst/>
            <a:gdLst/>
            <a:ahLst/>
            <a:cxnLst/>
            <a:rect l="l" t="t" r="r" b="b"/>
            <a:pathLst>
              <a:path w="1113629" h="1398592">
                <a:moveTo>
                  <a:pt x="0" y="0"/>
                </a:moveTo>
                <a:lnTo>
                  <a:pt x="1113629" y="0"/>
                </a:lnTo>
                <a:lnTo>
                  <a:pt x="1113629" y="1398592"/>
                </a:lnTo>
                <a:lnTo>
                  <a:pt x="0" y="13985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 rot="9985">
            <a:off x="2418057" y="2947612"/>
            <a:ext cx="5825613" cy="929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3"/>
              </a:lnSpc>
            </a:pPr>
            <a:r>
              <a:rPr lang="en-US" sz="5416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 CSV-BASED INPUT DATA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013017" y="2555132"/>
            <a:ext cx="6049928" cy="1891978"/>
          </a:xfrm>
          <a:custGeom>
            <a:avLst/>
            <a:gdLst/>
            <a:ahLst/>
            <a:cxnLst/>
            <a:rect l="l" t="t" r="r" b="b"/>
            <a:pathLst>
              <a:path w="6049928" h="1891978">
                <a:moveTo>
                  <a:pt x="0" y="0"/>
                </a:moveTo>
                <a:lnTo>
                  <a:pt x="6049928" y="0"/>
                </a:lnTo>
                <a:lnTo>
                  <a:pt x="6049928" y="1891977"/>
                </a:lnTo>
                <a:lnTo>
                  <a:pt x="0" y="189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 rot="9985">
            <a:off x="10015265" y="2605913"/>
            <a:ext cx="5825613" cy="134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3"/>
              </a:lnSpc>
            </a:pPr>
            <a:r>
              <a:rPr lang="en-US" sz="7716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OUTPUT SAMPLE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11963" y="686636"/>
            <a:ext cx="9834517" cy="2955898"/>
          </a:xfrm>
          <a:custGeom>
            <a:avLst/>
            <a:gdLst/>
            <a:ahLst/>
            <a:cxnLst/>
            <a:rect l="l" t="t" r="r" b="b"/>
            <a:pathLst>
              <a:path w="9834517" h="2955898">
                <a:moveTo>
                  <a:pt x="0" y="0"/>
                </a:moveTo>
                <a:lnTo>
                  <a:pt x="9834517" y="0"/>
                </a:lnTo>
                <a:lnTo>
                  <a:pt x="9834517" y="2955898"/>
                </a:lnTo>
                <a:lnTo>
                  <a:pt x="0" y="2955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027" t="-330" b="-109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193714" y="774366"/>
            <a:ext cx="8345385" cy="3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89"/>
              </a:lnSpc>
              <a:spcBef>
                <a:spcPct val="0"/>
              </a:spcBef>
            </a:pPr>
            <a:r>
              <a:rPr lang="en-US" sz="11251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Py</a:t>
            </a:r>
            <a:r>
              <a:rPr lang="en-US" sz="11251" u="none" strike="noStrike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thon Code Logic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72578" y="3881806"/>
            <a:ext cx="8115300" cy="2792571"/>
            <a:chOff x="0" y="0"/>
            <a:chExt cx="2137363" cy="7354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7363" cy="735492"/>
            </a:xfrm>
            <a:custGeom>
              <a:avLst/>
              <a:gdLst/>
              <a:ahLst/>
              <a:cxnLst/>
              <a:rect l="l" t="t" r="r" b="b"/>
              <a:pathLst>
                <a:path w="2137363" h="735492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80890" y="3913047"/>
            <a:ext cx="8115300" cy="2792571"/>
            <a:chOff x="0" y="0"/>
            <a:chExt cx="2137363" cy="7354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7363" cy="735492"/>
            </a:xfrm>
            <a:custGeom>
              <a:avLst/>
              <a:gdLst/>
              <a:ahLst/>
              <a:cxnLst/>
              <a:rect l="l" t="t" r="r" b="b"/>
              <a:pathLst>
                <a:path w="2137363" h="735492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00122" y="6768099"/>
            <a:ext cx="8115300" cy="2792571"/>
            <a:chOff x="0" y="0"/>
            <a:chExt cx="2137363" cy="73549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7363" cy="735492"/>
            </a:xfrm>
            <a:custGeom>
              <a:avLst/>
              <a:gdLst/>
              <a:ahLst/>
              <a:cxnLst/>
              <a:rect l="l" t="t" r="r" b="b"/>
              <a:pathLst>
                <a:path w="2137363" h="735492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1810" y="6736859"/>
            <a:ext cx="8115300" cy="2792571"/>
            <a:chOff x="0" y="0"/>
            <a:chExt cx="2137363" cy="73549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37363" cy="735492"/>
            </a:xfrm>
            <a:custGeom>
              <a:avLst/>
              <a:gdLst/>
              <a:ahLst/>
              <a:cxnLst/>
              <a:rect l="l" t="t" r="r" b="b"/>
              <a:pathLst>
                <a:path w="2137363" h="735492">
                  <a:moveTo>
                    <a:pt x="48654" y="0"/>
                  </a:moveTo>
                  <a:lnTo>
                    <a:pt x="2088710" y="0"/>
                  </a:lnTo>
                  <a:cubicBezTo>
                    <a:pt x="2115580" y="0"/>
                    <a:pt x="2137363" y="21783"/>
                    <a:pt x="2137363" y="48654"/>
                  </a:cubicBezTo>
                  <a:lnTo>
                    <a:pt x="2137363" y="686839"/>
                  </a:lnTo>
                  <a:cubicBezTo>
                    <a:pt x="2137363" y="713709"/>
                    <a:pt x="2115580" y="735492"/>
                    <a:pt x="2088710" y="735492"/>
                  </a:cubicBezTo>
                  <a:lnTo>
                    <a:pt x="48654" y="735492"/>
                  </a:lnTo>
                  <a:cubicBezTo>
                    <a:pt x="21783" y="735492"/>
                    <a:pt x="0" y="713709"/>
                    <a:pt x="0" y="686839"/>
                  </a:cubicBezTo>
                  <a:lnTo>
                    <a:pt x="0" y="48654"/>
                  </a:lnTo>
                  <a:cubicBezTo>
                    <a:pt x="0" y="21783"/>
                    <a:pt x="21783" y="0"/>
                    <a:pt x="48654" y="0"/>
                  </a:cubicBezTo>
                  <a:close/>
                </a:path>
              </a:pathLst>
            </a:custGeom>
            <a:solidFill>
              <a:srgbClr val="145C6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137363" cy="7735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8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42302" y="686636"/>
            <a:ext cx="1518621" cy="1907217"/>
          </a:xfrm>
          <a:custGeom>
            <a:avLst/>
            <a:gdLst/>
            <a:ahLst/>
            <a:cxnLst/>
            <a:rect l="l" t="t" r="r" b="b"/>
            <a:pathLst>
              <a:path w="1518621" h="1907217">
                <a:moveTo>
                  <a:pt x="0" y="0"/>
                </a:moveTo>
                <a:lnTo>
                  <a:pt x="1518621" y="0"/>
                </a:lnTo>
                <a:lnTo>
                  <a:pt x="1518621" y="1907217"/>
                </a:lnTo>
                <a:lnTo>
                  <a:pt x="0" y="1907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6949868">
            <a:off x="4344447" y="309664"/>
            <a:ext cx="1371562" cy="1438073"/>
          </a:xfrm>
          <a:custGeom>
            <a:avLst/>
            <a:gdLst/>
            <a:ahLst/>
            <a:cxnLst/>
            <a:rect l="l" t="t" r="r" b="b"/>
            <a:pathLst>
              <a:path w="1371562" h="1438073">
                <a:moveTo>
                  <a:pt x="0" y="0"/>
                </a:moveTo>
                <a:lnTo>
                  <a:pt x="1371562" y="0"/>
                </a:lnTo>
                <a:lnTo>
                  <a:pt x="1371562" y="1438072"/>
                </a:lnTo>
                <a:lnTo>
                  <a:pt x="0" y="14380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9689417" y="7380399"/>
            <a:ext cx="7098246" cy="14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 b="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Uses math for square roots, matplotlib.pyplot for graphs</a:t>
            </a:r>
          </a:p>
        </p:txBody>
      </p:sp>
      <p:sp>
        <p:nvSpPr>
          <p:cNvPr id="20" name="Freeform 20"/>
          <p:cNvSpPr/>
          <p:nvPr/>
        </p:nvSpPr>
        <p:spPr>
          <a:xfrm rot="-763236">
            <a:off x="12659644" y="44311"/>
            <a:ext cx="1157792" cy="1284651"/>
          </a:xfrm>
          <a:custGeom>
            <a:avLst/>
            <a:gdLst/>
            <a:ahLst/>
            <a:cxnLst/>
            <a:rect l="l" t="t" r="r" b="b"/>
            <a:pathLst>
              <a:path w="1157792" h="1284651">
                <a:moveTo>
                  <a:pt x="0" y="0"/>
                </a:moveTo>
                <a:lnTo>
                  <a:pt x="1157792" y="0"/>
                </a:lnTo>
                <a:lnTo>
                  <a:pt x="1157792" y="1284651"/>
                </a:lnTo>
                <a:lnTo>
                  <a:pt x="0" y="12846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-485834" flipH="1">
            <a:off x="14571246" y="-85203"/>
            <a:ext cx="4114866" cy="3703966"/>
          </a:xfrm>
          <a:custGeom>
            <a:avLst/>
            <a:gdLst/>
            <a:ahLst/>
            <a:cxnLst/>
            <a:rect l="l" t="t" r="r" b="b"/>
            <a:pathLst>
              <a:path w="4114866" h="3703966">
                <a:moveTo>
                  <a:pt x="4114866" y="0"/>
                </a:moveTo>
                <a:lnTo>
                  <a:pt x="0" y="0"/>
                </a:lnTo>
                <a:lnTo>
                  <a:pt x="0" y="3703967"/>
                </a:lnTo>
                <a:lnTo>
                  <a:pt x="4114866" y="3703967"/>
                </a:lnTo>
                <a:lnTo>
                  <a:pt x="4114866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3918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500337" y="7379228"/>
            <a:ext cx="7098246" cy="14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 b="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Calculates &amp; prints mean + variance per distribution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08648" y="4494106"/>
            <a:ext cx="7098246" cy="146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Applies all four distributions to each person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81105" y="4494106"/>
            <a:ext cx="7098246" cy="1482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68" b="1">
                <a:solidFill>
                  <a:srgbClr val="FFFFF4"/>
                </a:solidFill>
                <a:latin typeface="Balsamiq Sans Bold"/>
                <a:ea typeface="Balsamiq Sans Bold"/>
                <a:cs typeface="Balsamiq Sans Bold"/>
                <a:sym typeface="Balsamiq Sans Bold"/>
              </a:rPr>
              <a:t>Reads CSV using csv module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69873">
            <a:off x="156396" y="1140935"/>
            <a:ext cx="2106423" cy="298729"/>
          </a:xfrm>
          <a:custGeom>
            <a:avLst/>
            <a:gdLst/>
            <a:ahLst/>
            <a:cxnLst/>
            <a:rect l="l" t="t" r="r" b="b"/>
            <a:pathLst>
              <a:path w="2106423" h="298729">
                <a:moveTo>
                  <a:pt x="0" y="0"/>
                </a:moveTo>
                <a:lnTo>
                  <a:pt x="2106423" y="0"/>
                </a:lnTo>
                <a:lnTo>
                  <a:pt x="2106423" y="298729"/>
                </a:lnTo>
                <a:lnTo>
                  <a:pt x="0" y="29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6447" y="-24424"/>
            <a:ext cx="1764506" cy="1354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  <a:spcBef>
                <a:spcPct val="0"/>
              </a:spcBef>
            </a:pPr>
            <a:r>
              <a:rPr lang="en-US" sz="7796">
                <a:solidFill>
                  <a:srgbClr val="FFFFFF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CODE:</a:t>
            </a:r>
          </a:p>
        </p:txBody>
      </p:sp>
      <p:sp>
        <p:nvSpPr>
          <p:cNvPr id="4" name="Freeform 4"/>
          <p:cNvSpPr/>
          <p:nvPr/>
        </p:nvSpPr>
        <p:spPr>
          <a:xfrm rot="9492813" flipH="1">
            <a:off x="-518106" y="7363853"/>
            <a:ext cx="4209214" cy="3788894"/>
          </a:xfrm>
          <a:custGeom>
            <a:avLst/>
            <a:gdLst/>
            <a:ahLst/>
            <a:cxnLst/>
            <a:rect l="l" t="t" r="r" b="b"/>
            <a:pathLst>
              <a:path w="4209214" h="3788894">
                <a:moveTo>
                  <a:pt x="4209214" y="0"/>
                </a:moveTo>
                <a:lnTo>
                  <a:pt x="0" y="0"/>
                </a:lnTo>
                <a:lnTo>
                  <a:pt x="0" y="3788894"/>
                </a:lnTo>
                <a:lnTo>
                  <a:pt x="4209214" y="3788894"/>
                </a:lnTo>
                <a:lnTo>
                  <a:pt x="42092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918"/>
            </a:stretch>
          </a:blipFill>
        </p:spPr>
      </p:sp>
      <p:sp>
        <p:nvSpPr>
          <p:cNvPr id="5" name="Freeform 5"/>
          <p:cNvSpPr/>
          <p:nvPr/>
        </p:nvSpPr>
        <p:spPr>
          <a:xfrm rot="-763236">
            <a:off x="1794006" y="-174136"/>
            <a:ext cx="578896" cy="642326"/>
          </a:xfrm>
          <a:custGeom>
            <a:avLst/>
            <a:gdLst/>
            <a:ahLst/>
            <a:cxnLst/>
            <a:rect l="l" t="t" r="r" b="b"/>
            <a:pathLst>
              <a:path w="578896" h="642326">
                <a:moveTo>
                  <a:pt x="0" y="0"/>
                </a:moveTo>
                <a:lnTo>
                  <a:pt x="578896" y="0"/>
                </a:lnTo>
                <a:lnTo>
                  <a:pt x="578896" y="642325"/>
                </a:lnTo>
                <a:lnTo>
                  <a:pt x="0" y="6423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86501" y="1551899"/>
            <a:ext cx="6833797" cy="7721981"/>
          </a:xfrm>
          <a:custGeom>
            <a:avLst/>
            <a:gdLst/>
            <a:ahLst/>
            <a:cxnLst/>
            <a:rect l="l" t="t" r="r" b="b"/>
            <a:pathLst>
              <a:path w="6833797" h="7721981">
                <a:moveTo>
                  <a:pt x="0" y="0"/>
                </a:moveTo>
                <a:lnTo>
                  <a:pt x="6833797" y="0"/>
                </a:lnTo>
                <a:lnTo>
                  <a:pt x="6833797" y="7721981"/>
                </a:lnTo>
                <a:lnTo>
                  <a:pt x="0" y="7721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20674" y="1551899"/>
            <a:ext cx="8617286" cy="7790070"/>
          </a:xfrm>
          <a:custGeom>
            <a:avLst/>
            <a:gdLst/>
            <a:ahLst/>
            <a:cxnLst/>
            <a:rect l="l" t="t" r="r" b="b"/>
            <a:pathLst>
              <a:path w="8617286" h="7790070">
                <a:moveTo>
                  <a:pt x="0" y="0"/>
                </a:moveTo>
                <a:lnTo>
                  <a:pt x="8617285" y="0"/>
                </a:lnTo>
                <a:lnTo>
                  <a:pt x="8617285" y="7790070"/>
                </a:lnTo>
                <a:lnTo>
                  <a:pt x="0" y="77900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b="-397"/>
            </a:stretch>
          </a:blipFill>
        </p:spPr>
      </p:sp>
      <p:sp>
        <p:nvSpPr>
          <p:cNvPr id="8" name="Freeform 8"/>
          <p:cNvSpPr/>
          <p:nvPr/>
        </p:nvSpPr>
        <p:spPr>
          <a:xfrm rot="-765709">
            <a:off x="16433306" y="106078"/>
            <a:ext cx="1651989" cy="2368442"/>
          </a:xfrm>
          <a:custGeom>
            <a:avLst/>
            <a:gdLst/>
            <a:ahLst/>
            <a:cxnLst/>
            <a:rect l="l" t="t" r="r" b="b"/>
            <a:pathLst>
              <a:path w="1651989" h="2368442">
                <a:moveTo>
                  <a:pt x="0" y="0"/>
                </a:moveTo>
                <a:lnTo>
                  <a:pt x="1651988" y="0"/>
                </a:lnTo>
                <a:lnTo>
                  <a:pt x="1651988" y="2368443"/>
                </a:lnTo>
                <a:lnTo>
                  <a:pt x="0" y="23684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C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342" y="695262"/>
            <a:ext cx="9042820" cy="8896475"/>
          </a:xfrm>
          <a:custGeom>
            <a:avLst/>
            <a:gdLst/>
            <a:ahLst/>
            <a:cxnLst/>
            <a:rect l="l" t="t" r="r" b="b"/>
            <a:pathLst>
              <a:path w="9042820" h="8896475">
                <a:moveTo>
                  <a:pt x="0" y="0"/>
                </a:moveTo>
                <a:lnTo>
                  <a:pt x="9042821" y="0"/>
                </a:lnTo>
                <a:lnTo>
                  <a:pt x="9042821" y="8896476"/>
                </a:lnTo>
                <a:lnTo>
                  <a:pt x="0" y="8896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11" t="-307" b="-3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42207" y="434569"/>
            <a:ext cx="8518068" cy="8402166"/>
          </a:xfrm>
          <a:custGeom>
            <a:avLst/>
            <a:gdLst/>
            <a:ahLst/>
            <a:cxnLst/>
            <a:rect l="l" t="t" r="r" b="b"/>
            <a:pathLst>
              <a:path w="8518068" h="8402166">
                <a:moveTo>
                  <a:pt x="0" y="0"/>
                </a:moveTo>
                <a:lnTo>
                  <a:pt x="8518068" y="0"/>
                </a:lnTo>
                <a:lnTo>
                  <a:pt x="8518068" y="8402167"/>
                </a:lnTo>
                <a:lnTo>
                  <a:pt x="0" y="8402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03990" y="8342218"/>
            <a:ext cx="3884010" cy="2053214"/>
          </a:xfrm>
          <a:custGeom>
            <a:avLst/>
            <a:gdLst/>
            <a:ahLst/>
            <a:cxnLst/>
            <a:rect l="l" t="t" r="r" b="b"/>
            <a:pathLst>
              <a:path w="3884010" h="2053214">
                <a:moveTo>
                  <a:pt x="0" y="0"/>
                </a:moveTo>
                <a:lnTo>
                  <a:pt x="3884010" y="0"/>
                </a:lnTo>
                <a:lnTo>
                  <a:pt x="3884010" y="2053213"/>
                </a:lnTo>
                <a:lnTo>
                  <a:pt x="0" y="205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65709">
            <a:off x="16975487" y="-303764"/>
            <a:ext cx="1029975" cy="1476667"/>
          </a:xfrm>
          <a:custGeom>
            <a:avLst/>
            <a:gdLst/>
            <a:ahLst/>
            <a:cxnLst/>
            <a:rect l="l" t="t" r="r" b="b"/>
            <a:pathLst>
              <a:path w="1029975" h="1476667">
                <a:moveTo>
                  <a:pt x="0" y="0"/>
                </a:moveTo>
                <a:lnTo>
                  <a:pt x="1029975" y="0"/>
                </a:lnTo>
                <a:lnTo>
                  <a:pt x="1029975" y="1476667"/>
                </a:lnTo>
                <a:lnTo>
                  <a:pt x="0" y="1476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6556"/>
            <a:ext cx="824323" cy="1035256"/>
          </a:xfrm>
          <a:custGeom>
            <a:avLst/>
            <a:gdLst/>
            <a:ahLst/>
            <a:cxnLst/>
            <a:rect l="l" t="t" r="r" b="b"/>
            <a:pathLst>
              <a:path w="824323" h="1035256">
                <a:moveTo>
                  <a:pt x="0" y="0"/>
                </a:moveTo>
                <a:lnTo>
                  <a:pt x="824323" y="0"/>
                </a:lnTo>
                <a:lnTo>
                  <a:pt x="824323" y="1035256"/>
                </a:lnTo>
                <a:lnTo>
                  <a:pt x="0" y="1035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25547" y="88646"/>
            <a:ext cx="7750440" cy="10109708"/>
          </a:xfrm>
          <a:custGeom>
            <a:avLst/>
            <a:gdLst/>
            <a:ahLst/>
            <a:cxnLst/>
            <a:rect l="l" t="t" r="r" b="b"/>
            <a:pathLst>
              <a:path w="7750440" h="10109708">
                <a:moveTo>
                  <a:pt x="0" y="0"/>
                </a:moveTo>
                <a:lnTo>
                  <a:pt x="7750440" y="0"/>
                </a:lnTo>
                <a:lnTo>
                  <a:pt x="7750440" y="10109708"/>
                </a:lnTo>
                <a:lnTo>
                  <a:pt x="0" y="101097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91" r="-3191" b="-74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48626" y="6083554"/>
            <a:ext cx="5339374" cy="4114800"/>
          </a:xfrm>
          <a:custGeom>
            <a:avLst/>
            <a:gdLst/>
            <a:ahLst/>
            <a:cxnLst/>
            <a:rect l="l" t="t" r="r" b="b"/>
            <a:pathLst>
              <a:path w="5339374" h="4114800">
                <a:moveTo>
                  <a:pt x="0" y="0"/>
                </a:moveTo>
                <a:lnTo>
                  <a:pt x="5339374" y="0"/>
                </a:lnTo>
                <a:lnTo>
                  <a:pt x="53393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2161" y="259080"/>
            <a:ext cx="1904167" cy="10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000000"/>
                </a:solidFill>
                <a:latin typeface="Bobby Jones Condensed Soft"/>
                <a:ea typeface="Bobby Jones Condensed Soft"/>
                <a:cs typeface="Bobby Jones Condensed Soft"/>
                <a:sym typeface="Bobby Jones Condensed Soft"/>
              </a:rPr>
              <a:t>OUTPUT: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832" y="6528778"/>
            <a:ext cx="4247912" cy="4023568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369873">
            <a:off x="272110" y="1164452"/>
            <a:ext cx="2106423" cy="298729"/>
          </a:xfrm>
          <a:custGeom>
            <a:avLst/>
            <a:gdLst/>
            <a:ahLst/>
            <a:cxnLst/>
            <a:rect l="l" t="t" r="r" b="b"/>
            <a:pathLst>
              <a:path w="2106423" h="298729">
                <a:moveTo>
                  <a:pt x="0" y="0"/>
                </a:moveTo>
                <a:lnTo>
                  <a:pt x="2106423" y="0"/>
                </a:lnTo>
                <a:lnTo>
                  <a:pt x="2106423" y="298729"/>
                </a:lnTo>
                <a:lnTo>
                  <a:pt x="0" y="2987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354</Words>
  <Application>Microsoft Office PowerPoint</Application>
  <PresentationFormat>Custom</PresentationFormat>
  <Paragraphs>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Bobby Jones Condensed Soft</vt:lpstr>
      <vt:lpstr>Arial</vt:lpstr>
      <vt:lpstr>Balsamiq Sans Bold</vt:lpstr>
      <vt:lpstr>Calibri</vt:lpstr>
      <vt:lpstr>Balsamiq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</dc:title>
  <cp:lastModifiedBy>mohd_ r4zy</cp:lastModifiedBy>
  <cp:revision>2</cp:revision>
  <dcterms:created xsi:type="dcterms:W3CDTF">2006-08-16T00:00:00Z</dcterms:created>
  <dcterms:modified xsi:type="dcterms:W3CDTF">2025-08-01T09:08:39Z</dcterms:modified>
  <dc:identifier>DAGuvgMPYng</dc:identifier>
</cp:coreProperties>
</file>